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9406"/>
            <a:ext cx="281288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Underdamped Case </a:t>
            </a:r>
            <a:r>
              <a:rPr sz="1400">
                <a:solidFill>
                  <a:srgbClr val="FF0000"/>
                </a:solidFill>
                <a:latin typeface="SINTHG+Cambria Math"/>
                <a:cs typeface="SINTHG+Cambria Math"/>
              </a:rPr>
              <a:t>(휶</a:t>
            </a:r>
            <a:r>
              <a:rPr sz="1400" spc="64">
                <a:solidFill>
                  <a:srgbClr val="FF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FF0000"/>
                </a:solidFill>
                <a:latin typeface="SINTHG+Cambria Math"/>
                <a:cs typeface="SINTHG+Cambria Math"/>
              </a:rPr>
              <a:t>&lt;</a:t>
            </a:r>
            <a:r>
              <a:rPr sz="1400" spc="86">
                <a:solidFill>
                  <a:srgbClr val="FF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FF0000"/>
                </a:solidFill>
                <a:latin typeface="SINTHG+Cambria Math"/>
                <a:cs typeface="SINTHG+Cambria Math"/>
              </a:rPr>
              <a:t>흎</a:t>
            </a:r>
            <a:r>
              <a:rPr sz="1500" spc="62" baseline="-20571">
                <a:solidFill>
                  <a:srgbClr val="FF0000"/>
                </a:solidFill>
                <a:latin typeface="SINTHG+Cambria Math"/>
                <a:cs typeface="SINTHG+Cambria Math"/>
              </a:rPr>
              <a:t>ퟎ</a:t>
            </a:r>
            <a:r>
              <a:rPr sz="1400">
                <a:solidFill>
                  <a:srgbClr val="FF0000"/>
                </a:solidFill>
                <a:latin typeface="SINTHG+Cambria Math"/>
                <a:cs typeface="SINTHG+Cambria Math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536690"/>
            <a:ext cx="43972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훼</a:t>
            </a:r>
            <a:r>
              <a:rPr sz="1400" spc="12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휔</a:t>
            </a:r>
            <a:r>
              <a:rPr sz="1400" spc="330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,</a:t>
            </a:r>
            <a:r>
              <a:rPr sz="1400" spc="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4퐿/푅</a:t>
            </a:r>
            <a:r>
              <a:rPr sz="1400" spc="363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roots may be written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4626" y="152039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06322" y="162250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9600" y="2017217"/>
            <a:ext cx="3271169" cy="480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푠</a:t>
            </a:r>
            <a:r>
              <a:rPr sz="1400" spc="653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SINTHG+Cambria Math"/>
                <a:cs typeface="SINTHG+Cambria Math"/>
              </a:rPr>
              <a:t>−훼</a:t>
            </a:r>
            <a:r>
              <a:rPr sz="1400" spc="30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</a:t>
            </a:r>
            <a:r>
              <a:rPr sz="1400" spc="10">
                <a:solidFill>
                  <a:srgbClr val="000000"/>
                </a:solidFill>
                <a:latin typeface="SINTHG+Cambria Math"/>
                <a:cs typeface="SINTHG+Cambria Math"/>
              </a:rPr>
              <a:t>√−(휔</a:t>
            </a:r>
            <a:r>
              <a:rPr sz="1500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  <a:r>
              <a:rPr sz="1500" spc="26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73">
                <a:solidFill>
                  <a:srgbClr val="000000"/>
                </a:solidFill>
                <a:latin typeface="SINTHG+Cambria Math"/>
                <a:cs typeface="SINTHG+Cambria Math"/>
              </a:rPr>
              <a:t>훼</a:t>
            </a:r>
            <a:r>
              <a:rPr sz="1500" spc="56" baseline="30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)</a:t>
            </a:r>
            <a:r>
              <a:rPr sz="1400" spc="7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−훼</a:t>
            </a:r>
            <a:r>
              <a:rPr sz="1400" spc="41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</a:t>
            </a:r>
            <a:r>
              <a:rPr sz="1400" spc="25">
                <a:solidFill>
                  <a:srgbClr val="000000"/>
                </a:solidFill>
                <a:latin typeface="SINTHG+Cambria Math"/>
                <a:cs typeface="SINTHG+Cambria Math"/>
              </a:rPr>
              <a:t>푗휔</a:t>
            </a:r>
          </a:p>
          <a:p>
            <a:pPr marL="2763646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35597" y="2077577"/>
            <a:ext cx="786648" cy="1002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(3.21a)</a:t>
            </a:r>
          </a:p>
          <a:p>
            <a:pPr marL="0" marR="0">
              <a:lnSpc>
                <a:spcPts val="1554"/>
              </a:lnSpc>
              <a:spcBef>
                <a:spcPts val="263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(3.21b)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2751" y="21208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15922" y="212999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9600" y="2556714"/>
            <a:ext cx="3276427" cy="480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푠</a:t>
            </a:r>
            <a:r>
              <a:rPr sz="1400" spc="68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−훼</a:t>
            </a:r>
            <a:r>
              <a:rPr sz="1400" spc="5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 </a:t>
            </a:r>
            <a:r>
              <a:rPr sz="1400" spc="10">
                <a:solidFill>
                  <a:srgbClr val="000000"/>
                </a:solidFill>
                <a:latin typeface="SINTHG+Cambria Math"/>
                <a:cs typeface="SINTHG+Cambria Math"/>
              </a:rPr>
              <a:t>√−(휔</a:t>
            </a:r>
            <a:r>
              <a:rPr sz="1500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  <a:r>
              <a:rPr sz="1500" spc="26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 </a:t>
            </a:r>
            <a:r>
              <a:rPr sz="1400" spc="73">
                <a:solidFill>
                  <a:srgbClr val="000000"/>
                </a:solidFill>
                <a:latin typeface="SINTHG+Cambria Math"/>
                <a:cs typeface="SINTHG+Cambria Math"/>
              </a:rPr>
              <a:t>훼</a:t>
            </a:r>
            <a:r>
              <a:rPr sz="1500" spc="56" baseline="30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)</a:t>
            </a:r>
            <a:r>
              <a:rPr sz="1400" spc="8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SINTHG+Cambria Math"/>
                <a:cs typeface="SINTHG+Cambria Math"/>
              </a:rPr>
              <a:t>−훼</a:t>
            </a:r>
            <a:r>
              <a:rPr sz="1400" spc="30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 </a:t>
            </a:r>
            <a:r>
              <a:rPr sz="1400" spc="25">
                <a:solidFill>
                  <a:srgbClr val="000000"/>
                </a:solidFill>
                <a:latin typeface="SINTHG+Cambria Math"/>
                <a:cs typeface="SINTHG+Cambria Math"/>
              </a:rPr>
              <a:t>푗휔</a:t>
            </a:r>
          </a:p>
          <a:p>
            <a:pPr marL="2768219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7323" y="26603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20494" y="26694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005811"/>
            <a:ext cx="6532108" cy="528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푗</a:t>
            </a:r>
            <a:r>
              <a:rPr sz="1400" spc="100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ꢀ−ꢁ</a:t>
            </a:r>
            <a:r>
              <a:rPr sz="1400" spc="-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  <a:r>
              <a:rPr sz="1500" spc="146" baseline="-20571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-23">
                <a:solidFill>
                  <a:srgbClr val="000000"/>
                </a:solidFill>
                <a:latin typeface="SINTHG+Cambria Math"/>
                <a:cs typeface="SINTHG+Cambria Math"/>
              </a:rPr>
              <a:t>ꢂ휔</a:t>
            </a:r>
            <a:r>
              <a:rPr sz="1500" spc="-494" baseline="-25714">
                <a:solidFill>
                  <a:srgbClr val="000000"/>
                </a:solidFill>
                <a:latin typeface="SINTHG+Cambria Math"/>
                <a:cs typeface="SINTHG+Cambria Math"/>
              </a:rPr>
              <a:t>0</a:t>
            </a:r>
            <a:r>
              <a:rPr sz="1500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  <a:r>
              <a:rPr sz="1500" spc="26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2100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−</a:t>
            </a:r>
            <a:r>
              <a:rPr sz="2100" spc="-140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2100" spc="73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훼</a:t>
            </a:r>
            <a:r>
              <a:rPr sz="1500" spc="44" baseline="37714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damping</a:t>
            </a:r>
            <a:r>
              <a:rPr sz="1400" i="1" spc="-4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58814" y="3024114"/>
            <a:ext cx="3960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휔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05702" y="3034649"/>
            <a:ext cx="52489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02881" y="3024114"/>
            <a:ext cx="438988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휔</a:t>
            </a:r>
          </a:p>
          <a:p>
            <a:pPr marL="12954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88353" y="31099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275574"/>
            <a:ext cx="7455717" cy="96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 they help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natural response;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SINTHG+Cambria Math"/>
                <a:cs typeface="SINTHG+Cambria Math"/>
              </a:rPr>
              <a:t>0</a:t>
            </a:r>
            <a:r>
              <a:rPr sz="1500" spc="86" baseline="-20571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often</a:t>
            </a:r>
          </a:p>
          <a:p>
            <a:pPr marL="0" marR="0">
              <a:lnSpc>
                <a:spcPts val="1645"/>
              </a:lnSpc>
              <a:spcBef>
                <a:spcPts val="11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undamped</a:t>
            </a:r>
            <a:r>
              <a:rPr sz="1400" i="1" spc="10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natural</a:t>
            </a:r>
            <a:r>
              <a:rPr sz="1400" i="1" spc="1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  <a:r>
              <a:rPr sz="1500" spc="218" baseline="-20571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damped</a:t>
            </a:r>
            <a:r>
              <a:rPr sz="1400" i="1" spc="10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natural</a:t>
            </a:r>
            <a:r>
              <a:rPr sz="1400" i="1" spc="11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</a:p>
          <a:p>
            <a:pPr marL="0" marR="0">
              <a:lnSpc>
                <a:spcPts val="1554"/>
              </a:lnSpc>
              <a:spcBef>
                <a:spcPts val="14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 is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9600" y="4129862"/>
            <a:ext cx="567341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SINTHG+Cambria Math"/>
                <a:cs typeface="SINTHG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퐴</a:t>
            </a:r>
            <a:r>
              <a:rPr sz="1400" spc="30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spc="10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ꢃ(ꢄꢃꢅꢆ</a:t>
            </a:r>
            <a:r>
              <a:rPr sz="1500" spc="239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500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)ꢈ</a:t>
            </a:r>
            <a:r>
              <a:rPr sz="1500" spc="51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87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spc="10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ꢃ(ꢄꢉꢅꢆ</a:t>
            </a:r>
            <a:r>
              <a:rPr sz="1500" spc="251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500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)ꢈ</a:t>
            </a:r>
            <a:r>
              <a:rPr sz="1500" spc="423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ꢃꢄꢈ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(퐴</a:t>
            </a:r>
            <a:r>
              <a:rPr sz="1400" spc="28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62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spc="23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ꢅꢆ</a:t>
            </a:r>
            <a:r>
              <a:rPr sz="1500" spc="239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500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ꢈ</a:t>
            </a:r>
            <a:r>
              <a:rPr sz="1500" spc="56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퐴</a:t>
            </a:r>
            <a:r>
              <a:rPr sz="1400" spc="3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ꢃꢅꢆ</a:t>
            </a:r>
            <a:r>
              <a:rPr sz="1500" spc="254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500" spc="87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ꢈ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5254" y="4178940"/>
            <a:ext cx="22195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NTHG+Cambria Math"/>
                <a:cs typeface="SINTHG+Cambria Math"/>
              </a:rPr>
              <a:t>ꢇ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094354" y="4178940"/>
            <a:ext cx="22195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NTHG+Cambria Math"/>
                <a:cs typeface="SINTHG+Cambria Math"/>
              </a:rPr>
              <a:t>ꢇ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22013" y="4178940"/>
            <a:ext cx="22195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NTHG+Cambria Math"/>
                <a:cs typeface="SINTHG+Cambria Math"/>
              </a:rPr>
              <a:t>ꢇ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325745" y="4178940"/>
            <a:ext cx="221951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SINTHG+Cambria Math"/>
                <a:cs typeface="SINTHG+Cambria Math"/>
              </a:rPr>
              <a:t>ꢇ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523990" y="4162790"/>
            <a:ext cx="697933" cy="904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(3.22)</a:t>
            </a:r>
          </a:p>
          <a:p>
            <a:pPr marL="0" marR="0">
              <a:lnSpc>
                <a:spcPts val="1554"/>
              </a:lnSpc>
              <a:spcBef>
                <a:spcPts val="186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(3.23)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33220" y="42319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23414" y="42319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080383" y="42319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89880" y="423197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09600" y="4389866"/>
            <a:ext cx="3875400" cy="687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Euler’s identities,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73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ꢅ휃</a:t>
            </a:r>
            <a:r>
              <a:rPr sz="1500" spc="143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cos ꢊ</a:t>
            </a:r>
            <a:r>
              <a:rPr sz="1400" spc="31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푗</a:t>
            </a:r>
            <a:r>
              <a:rPr sz="1400" spc="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sin </a:t>
            </a:r>
            <a:r>
              <a:rPr sz="1400" spc="28">
                <a:solidFill>
                  <a:srgbClr val="000000"/>
                </a:solidFill>
                <a:latin typeface="SINTHG+Cambria Math"/>
                <a:cs typeface="SINTHG+Cambria Math"/>
              </a:rPr>
              <a:t>ꢊ,</a:t>
            </a:r>
            <a:r>
              <a:rPr sz="1400" spc="11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ꢃꢅ휃</a:t>
            </a:r>
            <a:r>
              <a:rPr sz="1500" spc="159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cos ꢊ</a:t>
            </a:r>
            <a:r>
              <a:rPr sz="1400" spc="31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 푗</a:t>
            </a:r>
            <a:r>
              <a:rPr sz="1400" spc="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sin ꢊ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09600" y="4815062"/>
            <a:ext cx="73686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get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09600" y="4997018"/>
            <a:ext cx="560927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SINTHG+Cambria Math"/>
                <a:cs typeface="SINTHG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ꢃꢄꢈ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[퐴</a:t>
            </a:r>
            <a:r>
              <a:rPr sz="1400" spc="302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cos 휔</a:t>
            </a:r>
            <a:r>
              <a:rPr sz="1400" spc="41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푡</a:t>
            </a:r>
            <a:r>
              <a:rPr sz="1400" spc="2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푗</a:t>
            </a:r>
            <a:r>
              <a:rPr sz="1400" spc="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sin 휔</a:t>
            </a:r>
            <a:r>
              <a:rPr sz="1400" spc="41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SINTHG+Cambria Math"/>
                <a:cs typeface="SINTHG+Cambria Math"/>
              </a:rPr>
              <a:t>푡)</a:t>
            </a:r>
            <a:r>
              <a:rPr sz="1400" spc="-12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cos 휔</a:t>
            </a:r>
            <a:r>
              <a:rPr sz="1400" spc="41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푡</a:t>
            </a:r>
            <a:r>
              <a:rPr sz="1400" spc="2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 푗</a:t>
            </a:r>
            <a:r>
              <a:rPr sz="1400" spc="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sin 휔</a:t>
            </a:r>
            <a:r>
              <a:rPr sz="1400" spc="4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SINTHG+Cambria Math"/>
                <a:cs typeface="SINTHG+Cambria Math"/>
              </a:rPr>
              <a:t>푡)]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637029" y="50991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249677" y="5099126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129407" y="5099126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693286" y="50991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306189" y="5099126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184013" y="5099126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523990" y="5142722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(3.24)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63472" y="5205806"/>
            <a:ext cx="417880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SINTHG+Cambria Math"/>
                <a:cs typeface="SINTHG+Cambria Math"/>
              </a:rPr>
              <a:t>ꢃꢄꢈ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[(퐴</a:t>
            </a:r>
            <a:r>
              <a:rPr sz="1400" spc="58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)</a:t>
            </a:r>
            <a:r>
              <a:rPr sz="1400" spc="10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cos 휔</a:t>
            </a:r>
            <a:r>
              <a:rPr sz="1400" spc="41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푡</a:t>
            </a:r>
            <a:r>
              <a:rPr sz="1400" spc="2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</a:t>
            </a:r>
            <a:r>
              <a:rPr sz="1400" spc="15">
                <a:solidFill>
                  <a:srgbClr val="000000"/>
                </a:solidFill>
                <a:latin typeface="SINTHG+Cambria Math"/>
                <a:cs typeface="SINTHG+Cambria Math"/>
              </a:rPr>
              <a:t>푗(퐴</a:t>
            </a:r>
            <a:r>
              <a:rPr sz="1400" spc="57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퐴</a:t>
            </a:r>
            <a:r>
              <a:rPr sz="1400" spc="3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)</a:t>
            </a:r>
            <a:r>
              <a:rPr sz="1400" spc="10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sin 휔</a:t>
            </a:r>
            <a:r>
              <a:rPr sz="1400" spc="41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SINTHG+Cambria Math"/>
                <a:cs typeface="SINTHG+Cambria Math"/>
              </a:rPr>
              <a:t>푡]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731517" y="53079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135377" y="53079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748407" y="5307914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376295" y="53079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781678" y="53079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4370196" y="5307914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5461371"/>
            <a:ext cx="678642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Replacing constants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(퐴</a:t>
            </a:r>
            <a:r>
              <a:rPr sz="1400" spc="58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퐴</a:t>
            </a:r>
            <a:r>
              <a:rPr sz="1400" spc="331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)</a:t>
            </a:r>
            <a:r>
              <a:rPr sz="1400" spc="4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spc="15">
                <a:solidFill>
                  <a:srgbClr val="000000"/>
                </a:solidFill>
                <a:latin typeface="SINTHG+Cambria Math"/>
                <a:cs typeface="SINTHG+Cambria Math"/>
              </a:rPr>
              <a:t>푗(퐴</a:t>
            </a:r>
            <a:r>
              <a:rPr sz="1400" spc="58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− 퐴</a:t>
            </a:r>
            <a:r>
              <a:rPr sz="1400" spc="3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)</a:t>
            </a:r>
            <a:r>
              <a:rPr sz="1400" spc="3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constants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퐵</a:t>
            </a:r>
            <a:r>
              <a:rPr sz="1400" spc="58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퐵</a:t>
            </a:r>
            <a:r>
              <a:rPr sz="1400" spc="273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,</a:t>
            </a:r>
            <a:r>
              <a:rPr sz="1400" spc="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write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196338" y="55471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600579" y="55471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351910" y="55471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757295" y="55471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127625" y="55471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664072" y="554718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09600" y="5815406"/>
            <a:ext cx="3238763" cy="49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SINTHG+Cambria Math"/>
                <a:cs typeface="SINTHG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SINTHG+Cambria Math"/>
                <a:cs typeface="SINTHG+Cambria Math"/>
              </a:rPr>
              <a:t>푒</a:t>
            </a:r>
            <a:r>
              <a:rPr sz="1500" spc="25" baseline="36999">
                <a:solidFill>
                  <a:srgbClr val="000000"/>
                </a:solidFill>
                <a:latin typeface="SINTHG+Cambria Math"/>
                <a:cs typeface="SINTHG+Cambria Math"/>
              </a:rPr>
              <a:t>ꢃꢄꢈ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(퐵</a:t>
            </a:r>
            <a:r>
              <a:rPr sz="1400" spc="542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cos 휔</a:t>
            </a:r>
            <a:r>
              <a:rPr sz="1400" spc="41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푡</a:t>
            </a:r>
            <a:r>
              <a:rPr sz="1400" spc="27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+ 퐵</a:t>
            </a:r>
            <a:r>
              <a:rPr sz="1400" spc="58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sin 휔</a:t>
            </a:r>
            <a:r>
              <a:rPr sz="1400" spc="42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SINTHG+Cambria Math"/>
                <a:cs typeface="SINTHG+Cambria Math"/>
              </a:rPr>
              <a:t>푡)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523990" y="5889736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(3.25)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646173" y="591776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1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184145" y="5917768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672207" y="591776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2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185795" y="5917768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1019" y="6148816"/>
            <a:ext cx="7455433" cy="1176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presence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cosine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clear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exponentially damped and oscillatory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nature. The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a time constant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ꢁ/훼</a:t>
            </a:r>
            <a:r>
              <a:rPr sz="1400" spc="8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period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푇</a:t>
            </a:r>
            <a:r>
              <a:rPr sz="1400" spc="105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ꢋ휋/휔</a:t>
            </a:r>
            <a:r>
              <a:rPr sz="1500" spc="93" baseline="-20571">
                <a:solidFill>
                  <a:srgbClr val="000000"/>
                </a:solidFill>
                <a:latin typeface="SINTHG+Cambria Math"/>
                <a:cs typeface="SINTHG+Cambria Math"/>
              </a:rPr>
              <a:t>푑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3.2(c)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depicts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underdamped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[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645"/>
              </a:lnSpc>
              <a:spcBef>
                <a:spcPts val="9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each case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sz="1400" spc="27">
                <a:solidFill>
                  <a:srgbClr val="000000"/>
                </a:solidFill>
                <a:latin typeface="SINTHG+Cambria Math"/>
                <a:cs typeface="SINTHG+Cambria Math"/>
              </a:rPr>
              <a:t>푖(푂)</a:t>
            </a:r>
            <a:r>
              <a:rPr sz="1400" spc="5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ꢌ.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].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41019" y="7217273"/>
            <a:ext cx="7454187" cy="951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Once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7">
                <a:solidFill>
                  <a:srgbClr val="000000"/>
                </a:solidFill>
                <a:latin typeface="SINTHG+Cambria Math"/>
                <a:cs typeface="SINTHG+Cambria Math"/>
              </a:rPr>
              <a:t>푖(푡)</a:t>
            </a:r>
            <a:r>
              <a:rPr sz="1400" spc="13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found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above,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quantities such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individual element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can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easily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found. For example, the</a:t>
            </a:r>
          </a:p>
          <a:p>
            <a:pPr marL="0" marR="0">
              <a:lnSpc>
                <a:spcPts val="1645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푣</a:t>
            </a:r>
            <a:r>
              <a:rPr sz="1400" spc="81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SINTHG+Cambria Math"/>
                <a:cs typeface="SINTHG+Cambria Math"/>
              </a:rPr>
              <a:t>푅푖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푣</a:t>
            </a:r>
            <a:r>
              <a:rPr sz="1400" spc="694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SINTHG+Cambria Math"/>
                <a:cs typeface="SINTH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SINTHG+Cambria Math"/>
                <a:cs typeface="SINTHG+Cambria Math"/>
              </a:rPr>
              <a:t>퐿ꢏ푖/ꢏ푡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957070" y="7778573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ꢍ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617084" y="7778573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INTHG+Cambria Math"/>
                <a:cs typeface="SINTHG+Cambria Math"/>
              </a:rPr>
              <a:t>ꢎ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1019" y="7932029"/>
            <a:ext cx="7452694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SINTHG+Cambria Math"/>
                <a:cs typeface="SINTHG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SINTHG+Cambria Math"/>
                <a:cs typeface="SINTH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selected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key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advantage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(2.lb).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1019" y="8541877"/>
            <a:ext cx="7457211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conclude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section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noting the following interesting,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peculiar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properties of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network: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1019" y="9143857"/>
            <a:ext cx="7453614" cy="944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behavior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captured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damping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gradual</a:t>
            </a:r>
          </a:p>
          <a:p>
            <a:pPr marL="0" marR="0">
              <a:lnSpc>
                <a:spcPts val="1554"/>
              </a:lnSpc>
              <a:spcBef>
                <a:spcPts val="2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loss of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initial stored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energy,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evidenced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 because of the inherent losses in them.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continuous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decrease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amplitude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damping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effect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32329" y="3984482"/>
            <a:ext cx="379237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responses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degrees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damping.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4720707"/>
            <a:ext cx="7119577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5: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let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푅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RFHWUU+Cambria Math"/>
                <a:cs typeface="RFHWUU+Cambria Math"/>
              </a:rPr>
              <a:t>2훺,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퐿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RFHWUU+Cambria Math"/>
                <a:cs typeface="RFHWUU+Cambria Math"/>
              </a:rPr>
              <a:t>0.4퐻,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퐶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RFHWUU+Cambria Math"/>
                <a:cs typeface="RFHWUU+Cambria Math"/>
              </a:rPr>
              <a:t>25푚퐹,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RFHWUU+Cambria Math"/>
                <a:cs typeface="RFHWUU+Cambria Math"/>
              </a:rPr>
              <a:t>푣(푂)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0,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7">
                <a:solidFill>
                  <a:srgbClr val="000000"/>
                </a:solidFill>
                <a:latin typeface="RFHWUU+Cambria Math"/>
                <a:cs typeface="RFHWUU+Cambria Math"/>
              </a:rPr>
              <a:t>푖(푂)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10푚퐴.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Find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RFHWUU+Cambria Math"/>
                <a:cs typeface="RFHWUU+Cambria Math"/>
              </a:rPr>
              <a:t>푣(푡)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푡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0.</a:t>
            </a:r>
          </a:p>
          <a:p>
            <a:pPr marL="0" marR="0">
              <a:lnSpc>
                <a:spcPts val="1645"/>
              </a:lnSpc>
              <a:spcBef>
                <a:spcPts val="85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-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RFHWUU+Cambria Math"/>
                <a:cs typeface="RFHWUU+Cambria Math"/>
              </a:rPr>
              <a:t>−ퟒퟎퟎ풕풆</a:t>
            </a:r>
            <a:r>
              <a:rPr sz="1500" spc="14" baseline="36857">
                <a:solidFill>
                  <a:srgbClr val="ED008D"/>
                </a:solidFill>
                <a:latin typeface="RFHWUU+Cambria Math"/>
                <a:cs typeface="RFHWUU+Cambria Math"/>
              </a:rPr>
              <a:t>ꢀퟏퟎ풕</a:t>
            </a:r>
            <a:r>
              <a:rPr sz="2100" baseline="36857">
                <a:solidFill>
                  <a:srgbClr val="ED008D"/>
                </a:solidFill>
                <a:latin typeface="RFHWUU+Cambria Math"/>
                <a:cs typeface="RFHWUU+Cambria Math"/>
              </a:rPr>
              <a:t>풗(풕)풎푽</a:t>
            </a:r>
            <a:r>
              <a:rPr sz="2100" baseline="36857">
                <a:solidFill>
                  <a:srgbClr val="000000"/>
                </a:solidFill>
                <a:latin typeface="RFHWUU+Cambria Math"/>
                <a:cs typeface="RFHWUU+Cambria Math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5912729"/>
            <a:ext cx="4863172" cy="1851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6: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spc="23">
                <a:solidFill>
                  <a:srgbClr val="000000"/>
                </a:solidFill>
                <a:latin typeface="RFHWUU+Cambria Math"/>
                <a:cs typeface="RFHWUU+Cambria Math"/>
              </a:rPr>
              <a:t>푣(푡)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&gt;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in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224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60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&lt;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open;</a:t>
            </a:r>
            <a:r>
              <a:rPr sz="1400" spc="6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behaves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 circuit.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50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훺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7535656"/>
            <a:ext cx="135830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resistor; that is,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34304" y="7535656"/>
            <a:ext cx="68313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65224" y="7882204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FHWUU+Cambria Math"/>
                <a:cs typeface="RFHWUU+Cambria Math"/>
              </a:rPr>
              <a:t>ꢁꢂ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38426" y="788220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FHWUU+Cambria Math"/>
                <a:cs typeface="RFHWUU+Cambria Math"/>
              </a:rPr>
              <a:t>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7938125"/>
            <a:ext cx="82388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RFHWUU+Cambria Math"/>
                <a:cs typeface="RFHWUU+Cambria Math"/>
              </a:rPr>
              <a:t>푣(푂)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62353" y="7938125"/>
            <a:ext cx="18126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(40)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  <a:r>
              <a:rPr sz="1400" spc="8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×40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25푉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818121" y="7948660"/>
            <a:ext cx="47460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46352" y="8077276"/>
            <a:ext cx="57758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FHWUU+Cambria Math"/>
                <a:cs typeface="RFHWUU+Cambria Math"/>
              </a:rPr>
              <a:t>3ꢂ+ꢁꢂ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38426" y="807727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FHWUU+Cambria Math"/>
                <a:cs typeface="RFHWUU+Cambria Math"/>
              </a:rPr>
              <a:t>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8360521"/>
            <a:ext cx="338281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initial current through the inductor is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48053" y="8694410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40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8830046"/>
            <a:ext cx="9397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RFHWUU+Cambria Math"/>
                <a:cs typeface="RFHWUU+Cambria Math"/>
              </a:rPr>
              <a:t>푖(0)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−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99157" y="8830046"/>
            <a:ext cx="928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−0.5퐴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43888" y="8949401"/>
            <a:ext cx="87287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ꢃ0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ꢄ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FHWUU+Cambria Math"/>
                <a:cs typeface="RFHWUU+Cambria Math"/>
              </a:rPr>
              <a:t>50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21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6358"/>
            <a:ext cx="7456621" cy="1744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presence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3">
                <a:solidFill>
                  <a:srgbClr val="000000"/>
                </a:solidFill>
                <a:latin typeface="MODFDC+Cambria Math"/>
                <a:cs typeface="MODFDC+Cambria Math"/>
              </a:rPr>
              <a:t>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damping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훼</a:t>
            </a:r>
            <a:r>
              <a:rPr sz="1400" spc="63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determines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which the response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ts val="49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퐿퐶</a:t>
            </a:r>
            <a:r>
              <a:rPr sz="1400" spc="226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1/√퐿퐶</a:t>
            </a:r>
            <a:r>
              <a:rPr sz="1400" spc="210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undamped</a:t>
            </a:r>
          </a:p>
          <a:p>
            <a:pPr marL="0" marR="0">
              <a:lnSpc>
                <a:spcPts val="1645"/>
              </a:lnSpc>
              <a:spcBef>
                <a:spcPts val="22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natural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&lt;</a:t>
            </a:r>
            <a:r>
              <a:rPr sz="1400" spc="86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ꢀ</a:t>
            </a:r>
            <a:r>
              <a:rPr sz="1500" spc="146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case,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undamped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</a:p>
          <a:p>
            <a:pPr marL="0" marR="0">
              <a:lnSpc>
                <a:spcPts val="1645"/>
              </a:lnSpc>
              <a:spcBef>
                <a:spcPts val="7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oscillatory.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said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loss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‐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less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dissipating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damping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0" marR="0">
              <a:lnSpc>
                <a:spcPts val="1645"/>
              </a:lnSpc>
              <a:spcBef>
                <a:spcPts val="28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absent.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adjusting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3">
                <a:solidFill>
                  <a:srgbClr val="000000"/>
                </a:solidFill>
                <a:latin typeface="MODFDC+Cambria Math"/>
                <a:cs typeface="MODFDC+Cambria Math"/>
              </a:rPr>
              <a:t>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made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undamped,</a:t>
            </a:r>
            <a:r>
              <a:rPr sz="1400" i="1" spc="15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overdamped,</a:t>
            </a:r>
          </a:p>
          <a:p>
            <a:pPr marL="0" marR="0">
              <a:lnSpc>
                <a:spcPts val="1554"/>
              </a:lnSpc>
              <a:spcBef>
                <a:spcPts val="26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critically damped</a:t>
            </a:r>
            <a:r>
              <a:rPr sz="1400" i="1" spc="3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undamped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2804525"/>
            <a:ext cx="7456053" cy="1194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Oscillatory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possible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presence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 types 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storage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elements.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-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퐿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퐶</a:t>
            </a:r>
            <a:r>
              <a:rPr sz="1400" spc="31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allows</a:t>
            </a:r>
            <a:r>
              <a:rPr sz="14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flow</a:t>
            </a:r>
            <a:r>
              <a:rPr sz="14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back</a:t>
            </a:r>
            <a:r>
              <a:rPr sz="14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forth</a:t>
            </a:r>
            <a:r>
              <a:rPr sz="1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two.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</a:t>
            </a:r>
          </a:p>
          <a:p>
            <a:pPr marL="0" marR="0">
              <a:lnSpc>
                <a:spcPts val="1554"/>
              </a:lnSpc>
              <a:spcBef>
                <a:spcPts val="33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oscillation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exhibited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underdamped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ringing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stems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ability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storage elements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퐿</a:t>
            </a:r>
            <a:r>
              <a:rPr sz="1400" spc="62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퐶</a:t>
            </a:r>
            <a:r>
              <a:rPr sz="1400" spc="103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energy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back and forth between them.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896090"/>
            <a:ext cx="7455344" cy="211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Observe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5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3.2</a:t>
            </a:r>
            <a:r>
              <a:rPr sz="1400" spc="-4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waveforms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differ.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general,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difficult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tell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waveforms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responses.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borderline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underdamped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cases</a:t>
            </a:r>
            <a:r>
              <a:rPr sz="14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decays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fastest.</a:t>
            </a:r>
            <a:r>
              <a:rPr sz="14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-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conditions,</a:t>
            </a:r>
            <a:r>
              <a:rPr sz="14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longest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settling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time,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longest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dissipate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-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energy.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desire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approaches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final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rapidly</a:t>
            </a:r>
            <a:r>
              <a:rPr sz="1400" spc="-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without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oscillation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ringing,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right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choice.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5917301"/>
            <a:ext cx="7453954" cy="905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-6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3:</a:t>
            </a:r>
            <a:r>
              <a:rPr sz="1400" b="1" spc="-8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 spc="14">
                <a:solidFill>
                  <a:srgbClr val="000000"/>
                </a:solidFill>
                <a:latin typeface="MODFDC+Cambria Math"/>
                <a:cs typeface="MODFDC+Cambria Math"/>
              </a:rPr>
              <a:t>40훺,</a:t>
            </a:r>
            <a:r>
              <a:rPr sz="1400" spc="-46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 spc="20">
                <a:solidFill>
                  <a:srgbClr val="000000"/>
                </a:solidFill>
                <a:latin typeface="MODFDC+Cambria Math"/>
                <a:cs typeface="MODFDC+Cambria Math"/>
              </a:rPr>
              <a:t>4퐻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1/4</a:t>
            </a:r>
            <a:r>
              <a:rPr sz="1400" spc="-40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F.</a:t>
            </a:r>
            <a:r>
              <a:rPr sz="14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characteristic</a:t>
            </a:r>
            <a:r>
              <a:rPr sz="14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circuit. Is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natural response overdamped, under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‐</a:t>
            </a:r>
            <a:r>
              <a:rPr sz="1400" spc="31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damped, or critically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damped?</a:t>
            </a:r>
          </a:p>
          <a:p>
            <a:pPr marL="0" marR="0">
              <a:lnSpc>
                <a:spcPts val="1554"/>
              </a:lnSpc>
              <a:spcBef>
                <a:spcPts val="138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 calculate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2324" y="6534521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푅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85569" y="6534521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40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65170" y="6534521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02203" y="6534521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6670157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31112" y="667015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07133" y="6670157"/>
            <a:ext cx="116190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5,</a:t>
            </a:r>
            <a:r>
              <a:rPr sz="1400" spc="116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ꢀ</a:t>
            </a:r>
            <a:r>
              <a:rPr sz="1500" spc="98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27298" y="6670157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45103" y="6670157"/>
            <a:ext cx="548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84224" y="6789512"/>
            <a:ext cx="10416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2퐿</a:t>
            </a:r>
            <a:r>
              <a:rPr sz="1400" spc="153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2(4)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52395" y="6816944"/>
            <a:ext cx="585007" cy="48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√퐿퐶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97275" y="6831701"/>
            <a:ext cx="365431" cy="671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1</a:t>
            </a:r>
          </a:p>
          <a:p>
            <a:pPr marL="0" marR="0">
              <a:lnSpc>
                <a:spcPts val="153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08654" y="6915521"/>
            <a:ext cx="4005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342766" y="6936857"/>
            <a:ext cx="49313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4×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7389352"/>
            <a:ext cx="120653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roots are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7856297"/>
            <a:ext cx="3447716" cy="52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MODFDC+Cambria Math"/>
                <a:cs typeface="MODFDC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ꢂ,ꢃ</a:t>
            </a:r>
            <a:r>
              <a:rPr sz="1500" spc="108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−훼</a:t>
            </a:r>
            <a:r>
              <a:rPr sz="1400" spc="41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± </a:t>
            </a:r>
            <a:r>
              <a:rPr sz="1400" spc="38">
                <a:solidFill>
                  <a:srgbClr val="000000"/>
                </a:solidFill>
                <a:latin typeface="MODFDC+Cambria Math"/>
                <a:cs typeface="MODFDC+Cambria Math"/>
              </a:rPr>
              <a:t>ꢁ훼</a:t>
            </a:r>
            <a:r>
              <a:rPr sz="1500" baseline="29999">
                <a:solidFill>
                  <a:srgbClr val="000000"/>
                </a:solidFill>
                <a:latin typeface="MODFDC+Cambria Math"/>
                <a:cs typeface="MODFDC+Cambria Math"/>
              </a:rPr>
              <a:t>ꢃ</a:t>
            </a:r>
            <a:r>
              <a:rPr sz="1500" spc="38" baseline="29999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− </a:t>
            </a:r>
            <a:r>
              <a:rPr sz="1400" spc="-56">
                <a:solidFill>
                  <a:srgbClr val="000000"/>
                </a:solidFill>
                <a:latin typeface="MODFDC+Cambria Math"/>
                <a:cs typeface="MODFDC+Cambria Math"/>
              </a:rPr>
              <a:t>휔</a:t>
            </a:r>
            <a:r>
              <a:rPr sz="1500" spc="-482" baseline="-26511">
                <a:solidFill>
                  <a:srgbClr val="000000"/>
                </a:solidFill>
                <a:latin typeface="MODFDC+Cambria Math"/>
                <a:cs typeface="MODFDC+Cambria Math"/>
              </a:rPr>
              <a:t>ꢀ</a:t>
            </a:r>
            <a:r>
              <a:rPr sz="1500" baseline="37714">
                <a:solidFill>
                  <a:srgbClr val="000000"/>
                </a:solidFill>
                <a:latin typeface="MODFDC+Cambria Math"/>
                <a:cs typeface="MODFDC+Cambria Math"/>
              </a:rPr>
              <a:t>ꢃ</a:t>
            </a:r>
            <a:r>
              <a:rPr sz="1500" spc="98" baseline="3771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−5 ± √25 − 1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8343757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8702030"/>
            <a:ext cx="250262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MODFDC+Cambria Math"/>
                <a:cs typeface="MODFDC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ꢂ</a:t>
            </a:r>
            <a:r>
              <a:rPr sz="1500" spc="122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−0.101,</a:t>
            </a:r>
            <a:r>
              <a:rPr sz="1400" spc="1538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 spc="-34">
                <a:solidFill>
                  <a:srgbClr val="000000"/>
                </a:solidFill>
                <a:latin typeface="MODFDC+Cambria Math"/>
                <a:cs typeface="MODFDC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ꢃ</a:t>
            </a:r>
            <a:r>
              <a:rPr sz="1500" spc="98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−9.899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9064742"/>
            <a:ext cx="7380389" cy="71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MODFDC+Cambria Math"/>
                <a:cs typeface="MODFDC+Cambria Math"/>
              </a:rPr>
              <a:t> </a:t>
            </a:r>
            <a:r>
              <a:rPr sz="1400">
                <a:solidFill>
                  <a:srgbClr val="000000"/>
                </a:solidFill>
                <a:latin typeface="MODFDC+Cambria Math"/>
                <a:cs typeface="MODFDC+Cambria Math"/>
              </a:rPr>
              <a:t>휔</a:t>
            </a:r>
            <a:r>
              <a:rPr sz="1500" spc="44" baseline="-20571">
                <a:solidFill>
                  <a:srgbClr val="000000"/>
                </a:solidFill>
                <a:latin typeface="MODFDC+Cambria Math"/>
                <a:cs typeface="MODFDC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conclude that the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overdamped. This is also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evident 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 that the roots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negative.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86170"/>
            <a:ext cx="732994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3: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KKOFAG+Cambria Math"/>
                <a:cs typeface="KKOFAG+Cambria Math"/>
              </a:rPr>
              <a:t>10훺,</a:t>
            </a:r>
            <a:r>
              <a:rPr sz="1400" spc="3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KKOFAG+Cambria Math"/>
                <a:cs typeface="KKOFAG+Cambria Math"/>
              </a:rPr>
              <a:t>5퐻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퐶</a:t>
            </a:r>
            <a:r>
              <a:rPr sz="1400" spc="139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2푚퐹</a:t>
            </a:r>
            <a:r>
              <a:rPr sz="1400" spc="9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find </a:t>
            </a:r>
            <a:r>
              <a:rPr sz="1400" spc="37">
                <a:solidFill>
                  <a:srgbClr val="000000"/>
                </a:solidFill>
                <a:latin typeface="KKOFAG+Cambria Math"/>
                <a:cs typeface="KKOFAG+Cambria Math"/>
              </a:rPr>
              <a:t>훼,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 휔</a:t>
            </a:r>
            <a:r>
              <a:rPr sz="1400" spc="331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,</a:t>
            </a:r>
            <a:r>
              <a:rPr sz="1400" spc="4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푠</a:t>
            </a:r>
            <a:r>
              <a:rPr sz="1400" spc="25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푠</a:t>
            </a:r>
            <a:r>
              <a:rPr sz="1400" spc="29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.</a:t>
            </a:r>
            <a:r>
              <a:rPr sz="1400" spc="52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 type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32780" y="127198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67477" y="127198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16497" y="127198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402445"/>
            <a:ext cx="33265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natural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 will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have?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627997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1821678"/>
            <a:ext cx="348570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Answer: 1, 10,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−1</a:t>
            </a:r>
            <a:r>
              <a:rPr sz="1400" spc="1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± 푗9.95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underdamped.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571486"/>
            <a:ext cx="7248811" cy="135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4: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spc="18">
                <a:solidFill>
                  <a:srgbClr val="000000"/>
                </a:solidFill>
                <a:latin typeface="KKOFAG+Cambria Math"/>
                <a:cs typeface="KKOFAG+Cambria Math"/>
              </a:rPr>
              <a:t>푖(푡)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 of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Assume that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has reached steady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0</a:t>
            </a:r>
            <a:r>
              <a:rPr sz="1500" spc="51" baseline="36857">
                <a:solidFill>
                  <a:srgbClr val="000000"/>
                </a:solidFill>
                <a:latin typeface="KKOFAG+Cambria Math"/>
                <a:cs typeface="KKOFAG+Cambria Math"/>
              </a:rPr>
              <a:t>ꢃ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212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607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푡</a:t>
            </a:r>
            <a:r>
              <a:rPr sz="1400" spc="125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switch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closed. The capacitor acts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 open circuit while the inductor</a:t>
            </a:r>
          </a:p>
          <a:p>
            <a:pPr marL="0" marR="0">
              <a:lnSpc>
                <a:spcPts val="1645"/>
              </a:lnSpc>
              <a:spcBef>
                <a:spcPts val="2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acts like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shunted circuit. The equivalent circuit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Fig.2(a)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 at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0,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11884" y="3795640"/>
            <a:ext cx="46449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10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3925179"/>
            <a:ext cx="784261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31">
                <a:solidFill>
                  <a:srgbClr val="000000"/>
                </a:solidFill>
                <a:latin typeface="KKOFAG+Cambria Math"/>
                <a:cs typeface="KKOFAG+Cambria Math"/>
              </a:rPr>
              <a:t>푖(푂)</a:t>
            </a:r>
            <a:r>
              <a:rPr sz="1400" spc="41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65402" y="3931275"/>
            <a:ext cx="69798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1퐴,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51785" y="3931275"/>
            <a:ext cx="174868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KOFAG+Cambria Math"/>
                <a:cs typeface="KKOFAG+Cambria Math"/>
              </a:rPr>
              <a:t>푣(푂)</a:t>
            </a:r>
            <a:r>
              <a:rPr sz="1400" spc="5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KKOFAG+Cambria Math"/>
                <a:cs typeface="KKOFAG+Cambria Math"/>
              </a:rPr>
              <a:t>6푖(푂)</a:t>
            </a:r>
            <a:r>
              <a:rPr sz="1400" spc="6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6푉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06728" y="4050630"/>
            <a:ext cx="67627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4 + 6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380855"/>
            <a:ext cx="7453083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7">
                <a:solidFill>
                  <a:srgbClr val="000000"/>
                </a:solidFill>
                <a:latin typeface="KKOFAG+Cambria Math"/>
                <a:cs typeface="KKOFAG+Cambria Math"/>
              </a:rPr>
              <a:t>푖(푂)</a:t>
            </a:r>
            <a:r>
              <a:rPr sz="1400" spc="4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KKOFAG+Cambria Math"/>
                <a:cs typeface="KKOFAG+Cambria Math"/>
              </a:rPr>
              <a:t>푣(푂)</a:t>
            </a:r>
            <a:r>
              <a:rPr sz="1400" spc="4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4981311"/>
            <a:ext cx="7452199" cy="1195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opened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disconnected.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‐</a:t>
            </a:r>
            <a:r>
              <a:rPr sz="1400" spc="102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free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3훺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6훺</a:t>
            </a:r>
            <a:r>
              <a:rPr sz="1400" spc="-18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resistors,</a:t>
            </a:r>
            <a:r>
              <a:rPr sz="140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-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 spc="-7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-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</a:t>
            </a:r>
            <a:r>
              <a:rPr sz="1400" spc="-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opened,</a:t>
            </a:r>
            <a:r>
              <a:rPr sz="1400" spc="-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been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combined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9훺</a:t>
            </a:r>
            <a:r>
              <a:rPr sz="1400" spc="68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Fig.2(b)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roots are calculated as follows: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22324" y="6045317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푅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34338" y="604531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87447" y="604531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388486" y="6045317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6180953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31112" y="618095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07133" y="6180953"/>
            <a:ext cx="1084184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9,</a:t>
            </a:r>
            <a:r>
              <a:rPr sz="1400" spc="54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KKOFAG+Cambria Math"/>
                <a:cs typeface="KKOFAG+Cambria Math"/>
              </a:rPr>
              <a:t>ꢀ</a:t>
            </a:r>
            <a:r>
              <a:rPr sz="1500" spc="110" baseline="-20571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948051" y="6180953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95395" y="6180953"/>
            <a:ext cx="64584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10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86153" y="627848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84224" y="6300308"/>
            <a:ext cx="46057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2퐿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74670" y="6327740"/>
            <a:ext cx="585007" cy="48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√퐿퐶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265042" y="6342980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597275" y="6342980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1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12417" y="6383645"/>
            <a:ext cx="61350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2(</a:t>
            </a:r>
            <a:r>
              <a:rPr sz="1400" spc="47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130930" y="6426317"/>
            <a:ext cx="4005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ꢄ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391534" y="6447654"/>
            <a:ext cx="39407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×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86153" y="647404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265042" y="6536528"/>
            <a:ext cx="747954" cy="4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2</a:t>
            </a:r>
            <a:r>
              <a:rPr sz="1400" spc="1148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50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7005904"/>
            <a:ext cx="5020089" cy="52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KKOFAG+Cambria Math"/>
                <a:cs typeface="KKOFAG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KKOFAG+Cambria Math"/>
                <a:cs typeface="KKOFAG+Cambria Math"/>
              </a:rPr>
              <a:t>ꢁ,ꢂ</a:t>
            </a:r>
            <a:r>
              <a:rPr sz="1500" spc="108" baseline="-20571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−훼</a:t>
            </a:r>
            <a:r>
              <a:rPr sz="1400" spc="41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± </a:t>
            </a:r>
            <a:r>
              <a:rPr sz="1400" spc="38">
                <a:solidFill>
                  <a:srgbClr val="000000"/>
                </a:solidFill>
                <a:latin typeface="KKOFAG+Cambria Math"/>
                <a:cs typeface="KKOFAG+Cambria Math"/>
              </a:rPr>
              <a:t>ꢄ훼</a:t>
            </a:r>
            <a:r>
              <a:rPr sz="1500" baseline="30000">
                <a:solidFill>
                  <a:srgbClr val="000000"/>
                </a:solidFill>
                <a:latin typeface="KKOFAG+Cambria Math"/>
                <a:cs typeface="KKOFAG+Cambria Math"/>
              </a:rPr>
              <a:t>ꢂ</a:t>
            </a:r>
            <a:r>
              <a:rPr sz="1500" spc="38" baseline="3000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− </a:t>
            </a:r>
            <a:r>
              <a:rPr sz="1400" spc="-56">
                <a:solidFill>
                  <a:srgbClr val="000000"/>
                </a:solidFill>
                <a:latin typeface="KKOFAG+Cambria Math"/>
                <a:cs typeface="KKOFAG+Cambria Math"/>
              </a:rPr>
              <a:t>휔</a:t>
            </a:r>
            <a:r>
              <a:rPr sz="1500" spc="-482" baseline="-26197">
                <a:solidFill>
                  <a:srgbClr val="000000"/>
                </a:solidFill>
                <a:latin typeface="KKOFAG+Cambria Math"/>
                <a:cs typeface="KKOFAG+Cambria Math"/>
              </a:rPr>
              <a:t>ꢀ</a:t>
            </a:r>
            <a:r>
              <a:rPr sz="1500" baseline="37714">
                <a:solidFill>
                  <a:srgbClr val="000000"/>
                </a:solidFill>
                <a:latin typeface="KKOFAG+Cambria Math"/>
                <a:cs typeface="KKOFAG+Cambria Math"/>
              </a:rPr>
              <a:t>ꢂ</a:t>
            </a:r>
            <a:r>
              <a:rPr sz="1500" spc="98" baseline="3771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−9 ± √81 − 100</a:t>
            </a:r>
            <a:r>
              <a:rPr sz="1400" spc="6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KKOFAG+Cambria Math"/>
                <a:cs typeface="KKOFAG+Cambria Math"/>
              </a:rPr>
              <a:t>−9</a:t>
            </a:r>
            <a:r>
              <a:rPr sz="1400" spc="-11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± 푗4.359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7485497"/>
            <a:ext cx="446789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 the response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underdamped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(훼</a:t>
            </a:r>
            <a:r>
              <a:rPr sz="1400" spc="11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 spc="28">
                <a:solidFill>
                  <a:srgbClr val="000000"/>
                </a:solidFill>
                <a:latin typeface="KKOFAG+Cambria Math"/>
                <a:cs typeface="KKOFAG+Cambria Math"/>
              </a:rPr>
              <a:t>휔)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 that is,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09600" y="7841057"/>
            <a:ext cx="371021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KKOFAG+Cambria Math"/>
                <a:cs typeface="KKOFAG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KKOFAG+Cambria Math"/>
                <a:cs typeface="KKOFAG+Cambria Math"/>
              </a:rPr>
              <a:t>푒</a:t>
            </a:r>
            <a:r>
              <a:rPr sz="1500" spc="27" baseline="36857">
                <a:solidFill>
                  <a:srgbClr val="000000"/>
                </a:solidFill>
                <a:latin typeface="KKOFAG+Cambria Math"/>
                <a:cs typeface="KKOFAG+Cambria Math"/>
              </a:rPr>
              <a:t>ꢃꢅꢆ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(퐴</a:t>
            </a:r>
            <a:r>
              <a:rPr sz="1400" spc="598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cos</a:t>
            </a:r>
            <a:r>
              <a:rPr sz="1400" spc="-12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4.359푡</a:t>
            </a:r>
            <a:r>
              <a:rPr sz="1400" spc="28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+ 퐴</a:t>
            </a:r>
            <a:r>
              <a:rPr sz="1400" spc="64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sin 4.359푡)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746493" y="7915132"/>
            <a:ext cx="475321" cy="1144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</a:p>
          <a:p>
            <a:pPr marL="0" marR="0">
              <a:lnSpc>
                <a:spcPts val="1554"/>
              </a:lnSpc>
              <a:spcBef>
                <a:spcPts val="37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635505" y="79431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ꢁ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873375" y="79431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ꢂ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8166725"/>
            <a:ext cx="523077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obtain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퐴</a:t>
            </a:r>
            <a:r>
              <a:rPr sz="1400" spc="67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 conditions. At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푡</a:t>
            </a:r>
            <a:r>
              <a:rPr sz="1400" spc="123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0,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780285" y="825253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ꢁ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319782" y="825253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ꢂ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09600" y="8538962"/>
            <a:ext cx="134445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8">
                <a:solidFill>
                  <a:srgbClr val="000000"/>
                </a:solidFill>
                <a:latin typeface="KKOFAG+Cambria Math"/>
                <a:cs typeface="KKOFAG+Cambria Math"/>
              </a:rPr>
              <a:t>푖(푂)</a:t>
            </a:r>
            <a:r>
              <a:rPr sz="1400" spc="55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1</a:t>
            </a:r>
            <a:r>
              <a:rPr sz="1400" spc="8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 spc="-34">
                <a:solidFill>
                  <a:srgbClr val="000000"/>
                </a:solidFill>
                <a:latin typeface="KKOFAG+Cambria Math"/>
                <a:cs typeface="KKOFAG+Cambria Math"/>
              </a:rPr>
              <a:t>퐴</a:t>
            </a:r>
            <a:r>
              <a:rPr sz="1500" baseline="-20571">
                <a:solidFill>
                  <a:srgbClr val="000000"/>
                </a:solidFill>
                <a:latin typeface="KKOFAG+Cambria Math"/>
                <a:cs typeface="KKOFAG+Cambria Math"/>
              </a:rPr>
              <a:t>ꢁ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8854297"/>
            <a:ext cx="136918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(3.4),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09600" y="9208465"/>
            <a:ext cx="327059" cy="533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푑ꢇ</a:t>
            </a:r>
          </a:p>
          <a:p>
            <a:pPr marL="0" marR="0">
              <a:lnSpc>
                <a:spcPts val="1167"/>
              </a:lnSpc>
              <a:spcBef>
                <a:spcPts val="317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푑ꢆ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422146" y="92084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ꢁ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49808" y="9264335"/>
            <a:ext cx="32390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|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083868" y="9264335"/>
            <a:ext cx="403348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37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−</a:t>
            </a:r>
            <a:r>
              <a:rPr sz="1400" spc="732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KKOFAG+Cambria Math"/>
                <a:cs typeface="KKOFAG+Cambria Math"/>
              </a:rPr>
              <a:t>[푅푖(푂)</a:t>
            </a:r>
            <a:r>
              <a:rPr sz="1400" spc="-17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+ </a:t>
            </a:r>
            <a:r>
              <a:rPr sz="1400" spc="23">
                <a:solidFill>
                  <a:srgbClr val="000000"/>
                </a:solidFill>
                <a:latin typeface="KKOFAG+Cambria Math"/>
                <a:cs typeface="KKOFAG+Cambria Math"/>
              </a:rPr>
              <a:t>푣(푂)]</a:t>
            </a:r>
            <a:r>
              <a:rPr sz="1400" spc="40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−2[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9(1)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−6]</a:t>
            </a:r>
            <a:r>
              <a:rPr sz="1400" spc="75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KKOFAG+Cambria Math"/>
                <a:cs typeface="KKOFAG+Cambria Math"/>
              </a:rPr>
              <a:t> </a:t>
            </a:r>
            <a:r>
              <a:rPr sz="1400">
                <a:solidFill>
                  <a:srgbClr val="000000"/>
                </a:solidFill>
                <a:latin typeface="KKOFAG+Cambria Math"/>
                <a:cs typeface="KKOFAG+Cambria Math"/>
              </a:rPr>
              <a:t>−6퐴/푠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746493" y="9338878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422146" y="9403487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KKOFAG+Cambria Math"/>
                <a:cs typeface="KKOFAG+Cambria Math"/>
              </a:rPr>
              <a:t>ꢉ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807719" y="9437015"/>
            <a:ext cx="4148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10">
                <a:solidFill>
                  <a:srgbClr val="000000"/>
                </a:solidFill>
                <a:latin typeface="KKOFAG+Cambria Math"/>
                <a:cs typeface="KKOFAG+Cambria Math"/>
              </a:rPr>
              <a:t>ꢆꢈꢀ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6358"/>
            <a:ext cx="7367426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</a:t>
            </a:r>
            <a:r>
              <a:rPr sz="1400" spc="25">
                <a:solidFill>
                  <a:srgbClr val="000000"/>
                </a:solidFill>
                <a:latin typeface="LLIIPQ+Cambria Math"/>
                <a:cs typeface="LLIIPQ+Cambria Math"/>
              </a:rPr>
              <a:t>푣(푂)</a:t>
            </a:r>
            <a:r>
              <a:rPr sz="1400" spc="57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 spc="-191">
                <a:solidFill>
                  <a:srgbClr val="000000"/>
                </a:solidFill>
                <a:latin typeface="LLIIPQ+Cambria Math"/>
                <a:cs typeface="LLIIPQ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LLIIPQ+Cambria Math"/>
                <a:cs typeface="LLIIPQ+Cambria Math"/>
              </a:rPr>
              <a:t>0</a:t>
            </a:r>
            <a:r>
              <a:rPr sz="1500" spc="122" baseline="-20571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−6푉</a:t>
            </a:r>
            <a:r>
              <a:rPr sz="1400" spc="77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used, because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polarity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푣</a:t>
            </a:r>
            <a:r>
              <a:rPr sz="1400" spc="81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(b)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opposite that</a:t>
            </a:r>
          </a:p>
          <a:p>
            <a:pPr marL="0" marR="0">
              <a:lnSpc>
                <a:spcPts val="1645"/>
              </a:lnSpc>
              <a:spcBef>
                <a:spcPts val="5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Taking the derivative of </a:t>
            </a:r>
            <a:r>
              <a:rPr sz="1400" spc="25">
                <a:solidFill>
                  <a:srgbClr val="000000"/>
                </a:solidFill>
                <a:latin typeface="LLIIPQ+Cambria Math"/>
                <a:cs typeface="LLIIPQ+Cambria Math"/>
              </a:rPr>
              <a:t>푖(푡)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Eq.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5591" y="1760035"/>
            <a:ext cx="395820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푑푖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51331" y="1871830"/>
            <a:ext cx="7192069" cy="453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300" spc="7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300" spc="25">
                <a:solidFill>
                  <a:srgbClr val="000000"/>
                </a:solidFill>
                <a:latin typeface="LLIIPQ+Cambria Math"/>
                <a:cs typeface="LLIIPQ+Cambria Math"/>
              </a:rPr>
              <a:t>−9푒</a:t>
            </a:r>
            <a:r>
              <a:rPr sz="1350" spc="28" baseline="36922">
                <a:solidFill>
                  <a:srgbClr val="000000"/>
                </a:solidFill>
                <a:latin typeface="LLIIPQ+Cambria Math"/>
                <a:cs typeface="LLIIPQ+Cambria Math"/>
              </a:rPr>
              <a:t>ꢀꢁꢂ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(퐴</a:t>
            </a:r>
            <a:r>
              <a:rPr sz="1300" spc="54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cos 4.359푡</a:t>
            </a:r>
            <a:r>
              <a:rPr sz="1300" spc="28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+ 퐴</a:t>
            </a:r>
            <a:r>
              <a:rPr sz="1300" spc="582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sin</a:t>
            </a:r>
            <a:r>
              <a:rPr sz="1300" spc="10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4.359푡) + </a:t>
            </a:r>
            <a:r>
              <a:rPr sz="1300" spc="75">
                <a:solidFill>
                  <a:srgbClr val="000000"/>
                </a:solidFill>
                <a:latin typeface="LLIIPQ+Cambria Math"/>
                <a:cs typeface="LLIIPQ+Cambria Math"/>
              </a:rPr>
              <a:t>푒</a:t>
            </a:r>
            <a:r>
              <a:rPr sz="1350" spc="28" baseline="36922">
                <a:solidFill>
                  <a:srgbClr val="000000"/>
                </a:solidFill>
                <a:latin typeface="LLIIPQ+Cambria Math"/>
                <a:cs typeface="LLIIPQ+Cambria Math"/>
              </a:rPr>
              <a:t>ꢀꢁꢂ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(4.359)(−퐴</a:t>
            </a:r>
            <a:r>
              <a:rPr sz="1300" spc="54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sin 4.359푡</a:t>
            </a:r>
            <a:r>
              <a:rPr sz="1300" spc="27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+ 퐴</a:t>
            </a:r>
            <a:r>
              <a:rPr sz="1300" spc="569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cos</a:t>
            </a:r>
            <a:r>
              <a:rPr sz="1300" spc="10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4.359푡)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03502" y="1966318"/>
            <a:ext cx="237585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LIIPQ+Cambria Math"/>
                <a:cs typeface="LLIIPQ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48407" y="1966318"/>
            <a:ext cx="237585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LIIPQ+Cambria Math"/>
                <a:cs typeface="LLIIPQ+Cambria Math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66080" y="1966318"/>
            <a:ext cx="237585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LIIPQ+Cambria Math"/>
                <a:cs typeface="LLIIPQ+Cambria Math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89650" y="1966318"/>
            <a:ext cx="237585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LLIIPQ+Cambria Math"/>
                <a:cs typeface="LLIIPQ+Cambria Math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995772"/>
            <a:ext cx="408598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4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LLIIPQ+Cambria Math"/>
                <a:cs typeface="LLIIPQ+Cambria Math"/>
              </a:rPr>
              <a:t>푑푡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306310"/>
            <a:ext cx="39252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Imposing the condition in Eq.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ꢃ</a:t>
            </a:r>
            <a:r>
              <a:rPr sz="1400" spc="33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675118"/>
            <a:ext cx="318443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−6</a:t>
            </a:r>
            <a:r>
              <a:rPr sz="1400" spc="81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−9(퐴</a:t>
            </a:r>
            <a:r>
              <a:rPr sz="1400" spc="590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+ ꢃ) + 4.359(−ꢃ + 퐴</a:t>
            </a:r>
            <a:r>
              <a:rPr sz="1400" spc="328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19097" y="27609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LIIPQ+Cambria Math"/>
                <a:cs typeface="LLIIPQ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55314" y="27609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LIIPQ+Cambria Math"/>
                <a:cs typeface="LLIIPQ+Cambria Math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039354"/>
            <a:ext cx="2534835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</a:t>
            </a:r>
            <a:r>
              <a:rPr sz="1400" spc="-34">
                <a:solidFill>
                  <a:srgbClr val="000000"/>
                </a:solidFill>
                <a:latin typeface="LLIIPQ+Cambria Math"/>
                <a:cs typeface="LLIIPQ+Cambria Math"/>
              </a:rPr>
              <a:t>퐴</a:t>
            </a:r>
            <a:r>
              <a:rPr sz="1500" baseline="-20571">
                <a:solidFill>
                  <a:srgbClr val="000000"/>
                </a:solidFill>
                <a:latin typeface="LLIIPQ+Cambria Math"/>
                <a:cs typeface="LLIIPQ+Cambria Math"/>
              </a:rPr>
              <a:t>1</a:t>
            </a:r>
            <a:r>
              <a:rPr sz="1500" spc="110" baseline="-20571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ꢄ</a:t>
            </a:r>
            <a:r>
              <a:rPr sz="1400" spc="43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(2). Then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408162"/>
            <a:ext cx="32389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−6</a:t>
            </a:r>
            <a:r>
              <a:rPr sz="1400" spc="81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−9 + 4.359퐴</a:t>
            </a:r>
            <a:r>
              <a:rPr sz="1400" spc="1009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⇒</a:t>
            </a:r>
            <a:r>
              <a:rPr sz="1400" spc="388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퐴</a:t>
            </a:r>
            <a:r>
              <a:rPr sz="1400" spc="715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ꢃ.688ꢅ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992122" y="34943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LIIPQ+Cambria Math"/>
                <a:cs typeface="LLIIPQ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514854" y="349435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LIIPQ+Cambria Math"/>
                <a:cs typeface="LLIIPQ+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772779"/>
            <a:ext cx="63748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 of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퐴</a:t>
            </a:r>
            <a:r>
              <a:rPr sz="1400" spc="644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퐴</a:t>
            </a:r>
            <a:r>
              <a:rPr sz="1400" spc="67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Eq. (1) yields the complete solution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507233" y="38585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LIIPQ+Cambria Math"/>
                <a:cs typeface="LLIIPQ+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047110" y="38585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LIIPQ+Cambria Math"/>
                <a:cs typeface="LLIIPQ+Cambria Math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129862"/>
            <a:ext cx="400909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LLIIPQ+Cambria Math"/>
                <a:cs typeface="LLIIPQ+Cambria Math"/>
              </a:rPr>
              <a:t>푖(푡)</a:t>
            </a:r>
            <a:r>
              <a:rPr sz="1400" spc="58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LLIIPQ+Cambria Math"/>
                <a:cs typeface="LLIIPQ+Cambria Math"/>
              </a:rPr>
              <a:t>푒</a:t>
            </a:r>
            <a:r>
              <a:rPr sz="1500" spc="27" baseline="36857">
                <a:solidFill>
                  <a:srgbClr val="000000"/>
                </a:solidFill>
                <a:latin typeface="LLIIPQ+Cambria Math"/>
                <a:cs typeface="LLIIPQ+Cambria Math"/>
              </a:rPr>
              <a:t>ꢀꢁꢂ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cos 4.359푡</a:t>
            </a:r>
            <a:r>
              <a:rPr sz="1400" spc="28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+ ꢃ.688ꢅ sin 4.359푡)퐴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06550" y="6235684"/>
            <a:ext cx="63936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78175" y="6235684"/>
            <a:ext cx="424421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(a) 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&lt; 0,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for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 &gt;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610721"/>
            <a:ext cx="73318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4: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reached steady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state at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ꢃ</a:t>
            </a:r>
            <a:r>
              <a:rPr sz="1400" spc="476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If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make</a:t>
            </a:r>
            <a:r>
              <a:rPr sz="140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before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break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926457" y="6594424"/>
            <a:ext cx="28252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LLIIPQ+Cambria Math"/>
                <a:cs typeface="LLIIPQ+Cambria Math"/>
              </a:rPr>
              <a:t>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463029" y="6610721"/>
            <a:ext cx="32590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‐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6819509"/>
            <a:ext cx="4975618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switch moves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position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푏</a:t>
            </a:r>
            <a:r>
              <a:rPr sz="1400" spc="64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푡</a:t>
            </a:r>
            <a:r>
              <a:rPr sz="1400" spc="111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ꢃ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calculate </a:t>
            </a:r>
            <a:r>
              <a:rPr sz="1400" spc="25">
                <a:solidFill>
                  <a:srgbClr val="000000"/>
                </a:solidFill>
                <a:latin typeface="LLIIPQ+Cambria Math"/>
                <a:cs typeface="LLIIPQ+Cambria Math"/>
              </a:rPr>
              <a:t>푖(푡)</a:t>
            </a:r>
            <a:r>
              <a:rPr sz="1400">
                <a:solidFill>
                  <a:srgbClr val="000000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 &gt; 0</a:t>
            </a:r>
          </a:p>
          <a:p>
            <a:pPr marL="0" marR="0">
              <a:lnSpc>
                <a:spcPts val="1645"/>
              </a:lnSpc>
              <a:spcBef>
                <a:spcPts val="171"/>
              </a:spcBef>
              <a:spcAft>
                <a:spcPct val="0"/>
              </a:spcAft>
            </a:pPr>
            <a:r>
              <a:rPr sz="2100" b="1" baseline="-38380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2100" b="1" spc="-188" baseline="-3838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2100" baseline="-38380">
                <a:solidFill>
                  <a:srgbClr val="ED008D"/>
                </a:solidFill>
                <a:latin typeface="LLIIPQ+Cambria Math"/>
                <a:cs typeface="LLIIPQ+Cambria Math"/>
              </a:rPr>
              <a:t>풆</a:t>
            </a:r>
            <a:r>
              <a:rPr sz="1500" spc="14" baseline="36857">
                <a:solidFill>
                  <a:srgbClr val="ED008D"/>
                </a:solidFill>
                <a:latin typeface="LLIIPQ+Cambria Math"/>
                <a:cs typeface="LLIIPQ+Cambria Math"/>
              </a:rPr>
              <a:t>ꢀퟐ.ퟓ풕</a:t>
            </a:r>
            <a:r>
              <a:rPr sz="1400">
                <a:solidFill>
                  <a:srgbClr val="ED008D"/>
                </a:solidFill>
                <a:latin typeface="LLIIPQ+Cambria Math"/>
                <a:cs typeface="LLIIPQ+Cambria Math"/>
              </a:rPr>
              <a:t>(</a:t>
            </a:r>
            <a:r>
              <a:rPr sz="1400" spc="10">
                <a:solidFill>
                  <a:srgbClr val="ED008D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ED008D"/>
                </a:solidFill>
                <a:latin typeface="LLIIPQ+Cambria Math"/>
                <a:cs typeface="LLIIPQ+Cambria Math"/>
              </a:rPr>
              <a:t>ퟓ퐜퐨퐬 ퟏ.</a:t>
            </a:r>
            <a:r>
              <a:rPr sz="1400" spc="-93">
                <a:solidFill>
                  <a:srgbClr val="ED008D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ED008D"/>
                </a:solidFill>
                <a:latin typeface="LLIIPQ+Cambria Math"/>
                <a:cs typeface="LLIIPQ+Cambria Math"/>
              </a:rPr>
              <a:t>ퟔퟓퟖퟑ풕</a:t>
            </a:r>
            <a:r>
              <a:rPr sz="1400" spc="-10">
                <a:solidFill>
                  <a:srgbClr val="ED008D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ED008D"/>
                </a:solidFill>
                <a:latin typeface="LLIIPQ+Cambria Math"/>
                <a:cs typeface="LLIIPQ+Cambria Math"/>
              </a:rPr>
              <a:t>− ퟕ.</a:t>
            </a:r>
            <a:r>
              <a:rPr sz="1400" spc="-81">
                <a:solidFill>
                  <a:srgbClr val="ED008D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ED008D"/>
                </a:solidFill>
                <a:latin typeface="LLIIPQ+Cambria Math"/>
                <a:cs typeface="LLIIPQ+Cambria Math"/>
              </a:rPr>
              <a:t>ퟓퟑퟕퟖ 퐬퐢퐧 ퟏ.</a:t>
            </a:r>
            <a:r>
              <a:rPr sz="1400" spc="-69">
                <a:solidFill>
                  <a:srgbClr val="ED008D"/>
                </a:solidFill>
                <a:latin typeface="LLIIPQ+Cambria Math"/>
                <a:cs typeface="LLIIPQ+Cambria Math"/>
              </a:rPr>
              <a:t> </a:t>
            </a:r>
            <a:r>
              <a:rPr sz="1400">
                <a:solidFill>
                  <a:srgbClr val="ED008D"/>
                </a:solidFill>
                <a:latin typeface="LLIIPQ+Cambria Math"/>
                <a:cs typeface="LLIIPQ+Cambria Math"/>
              </a:rPr>
              <a:t>ퟔퟓퟖퟑ풕)푨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597275" y="9430318"/>
            <a:ext cx="638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76773"/>
            <a:ext cx="3339246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4)</a:t>
            </a:r>
            <a:r>
              <a:rPr sz="1600" i="1" spc="383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The Source-Free Parallel</a:t>
            </a:r>
            <a:r>
              <a:rPr sz="1600" u="sng" spc="12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RLC Circuit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563989"/>
            <a:ext cx="7455998" cy="878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practical</a:t>
            </a:r>
            <a:r>
              <a:rPr sz="14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applications,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notably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communications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filter designs.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i="1" spc="7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176637"/>
            <a:ext cx="222477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 capacitor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73122" y="225348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1977" y="2380986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11350" y="23631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9600" y="2510526"/>
            <a:ext cx="2156270" cy="50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0">
                <a:solidFill>
                  <a:srgbClr val="000000"/>
                </a:solidFill>
                <a:latin typeface="UKQGLC+Cambria Math"/>
                <a:cs typeface="UKQGLC+Cambria Math"/>
              </a:rPr>
              <a:t>푖(0)</a:t>
            </a:r>
            <a:r>
              <a:rPr sz="1400" spc="50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UKQGLC+Cambria Math"/>
                <a:cs typeface="UKQGLC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UKQGLC+Cambria Math"/>
                <a:cs typeface="UKQGLC+Cambria Math"/>
              </a:rPr>
              <a:t>표</a:t>
            </a:r>
            <a:r>
              <a:rPr sz="1500" spc="136" baseline="-20571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  <a:r>
              <a:rPr sz="1400" spc="1705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∫</a:t>
            </a:r>
            <a:r>
              <a:rPr sz="1400" spc="277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 spc="17">
                <a:solidFill>
                  <a:srgbClr val="000000"/>
                </a:solidFill>
                <a:latin typeface="UKQGLC+Cambria Math"/>
                <a:cs typeface="UKQGLC+Cambria Math"/>
              </a:rPr>
              <a:t>푣(푡)푑푡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23990" y="2569829"/>
            <a:ext cx="697818" cy="910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(4.1a)</a:t>
            </a:r>
          </a:p>
          <a:p>
            <a:pPr marL="0" marR="0">
              <a:lnSpc>
                <a:spcPts val="1554"/>
              </a:lnSpc>
              <a:spcBef>
                <a:spcPts val="19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(4.1b)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01977" y="2635977"/>
            <a:ext cx="36151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퐿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45817" y="2735022"/>
            <a:ext cx="30735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∞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9600" y="2954010"/>
            <a:ext cx="997278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UKQGLC+Cambria Math"/>
                <a:cs typeface="UKQGLC+Cambria Math"/>
              </a:rPr>
              <a:t>푣(0)</a:t>
            </a:r>
            <a:r>
              <a:rPr sz="1400" spc="51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푉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15466" y="304591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275441"/>
            <a:ext cx="7454148" cy="87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sz="14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-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parallel,</a:t>
            </a:r>
            <a:r>
              <a:rPr sz="14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-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-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them.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According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 convention, the current is entering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element; that is, the current through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element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leaving the top node. Thus, applying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KCL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top node gives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15695" y="3873830"/>
            <a:ext cx="2620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ꢁ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08608" y="38738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17396" y="3872306"/>
            <a:ext cx="246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ꢅ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954022" y="3873830"/>
            <a:ext cx="3428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ꢆꢁ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36091" y="3929751"/>
            <a:ext cx="1971981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+</a:t>
            </a:r>
            <a:r>
              <a:rPr sz="1400" spc="819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ꢄ</a:t>
            </a:r>
            <a:r>
              <a:rPr sz="1400" spc="1053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푣</a:t>
            </a:r>
            <a:r>
              <a:rPr sz="1400" spc="-25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푑푡</a:t>
            </a:r>
            <a:r>
              <a:rPr sz="1400" spc="23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+ 퐶</a:t>
            </a:r>
            <a:r>
              <a:rPr sz="1400" spc="1604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612381" y="3990578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(4.2)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9600" y="4068902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푅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8608" y="4068902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80820" y="4053663"/>
            <a:ext cx="39938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−∞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961642" y="4068902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ꢆꢅ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9600" y="4290939"/>
            <a:ext cx="54552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Taking the derivative with respect to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푡</a:t>
            </a:r>
            <a:r>
              <a:rPr sz="1400" spc="75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dividing by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퐶</a:t>
            </a:r>
            <a:r>
              <a:rPr sz="1400" spc="103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94944" y="4492884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UKQGLC+Cambria Math"/>
                <a:cs typeface="UKQGLC+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09600" y="4516958"/>
            <a:ext cx="412898" cy="533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ꢆ</a:t>
            </a:r>
            <a:r>
              <a:rPr sz="1000" spc="328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ꢁ</a:t>
            </a:r>
          </a:p>
          <a:p>
            <a:pPr marL="4572" marR="0">
              <a:lnSpc>
                <a:spcPts val="1167"/>
              </a:lnSpc>
              <a:spcBef>
                <a:spcPts val="200"/>
              </a:spcBef>
              <a:spcAft>
                <a:spcPct val="0"/>
              </a:spcAft>
            </a:pPr>
            <a:r>
              <a:rPr sz="1000" spc="54">
                <a:solidFill>
                  <a:srgbClr val="000000"/>
                </a:solidFill>
                <a:latin typeface="UKQGLC+Cambria Math"/>
                <a:cs typeface="UKQGLC+Cambria Math"/>
              </a:rPr>
              <a:t>ꢆꢅ</a:t>
            </a:r>
            <a:r>
              <a:rPr sz="1200" baseline="30000">
                <a:solidFill>
                  <a:srgbClr val="000000"/>
                </a:solidFill>
                <a:latin typeface="UKQGLC+Cambria Math"/>
                <a:cs typeface="UKQGLC+Cambria Math"/>
              </a:rPr>
              <a:t>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93012" y="4516958"/>
            <a:ext cx="4936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ꢂ</a:t>
            </a:r>
            <a:r>
              <a:rPr sz="1000" spc="389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ꢆꢁ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650745" y="45169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ꢂ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75080" y="457287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+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38910" y="457287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+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792477" y="4572879"/>
            <a:ext cx="69918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푣</a:t>
            </a:r>
            <a:r>
              <a:rPr sz="1400" spc="129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612381" y="4621514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(4.3)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47292" y="4712030"/>
            <a:ext cx="53119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푅ꢇ</a:t>
            </a:r>
            <a:r>
              <a:rPr sz="1000" spc="119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ꢆꢅ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611122" y="4712030"/>
            <a:ext cx="3363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ꢃꢇ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4932543"/>
            <a:ext cx="7333979" cy="953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characteristic equation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replacing the first derivative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푠</a:t>
            </a:r>
            <a:r>
              <a:rPr sz="1400" spc="64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second</a:t>
            </a:r>
          </a:p>
          <a:p>
            <a:pPr marL="0" marR="0">
              <a:lnSpc>
                <a:spcPts val="1645"/>
              </a:lnSpc>
              <a:spcBef>
                <a:spcPts val="1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derivative by </a:t>
            </a:r>
            <a:r>
              <a:rPr sz="1400" spc="61">
                <a:solidFill>
                  <a:srgbClr val="000000"/>
                </a:solidFill>
                <a:latin typeface="UKQGLC+Cambria Math"/>
                <a:cs typeface="UKQGLC+Cambria Math"/>
              </a:rPr>
              <a:t>푠</a:t>
            </a:r>
            <a:r>
              <a:rPr sz="1500" spc="56" baseline="36857">
                <a:solidFill>
                  <a:srgbClr val="000000"/>
                </a:solidFill>
                <a:latin typeface="UKQGLC+Cambria Math"/>
                <a:cs typeface="UKQGLC+Cambria Math"/>
              </a:rPr>
              <a:t>ꢈ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 reasoning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 in establishing Eqs.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(3.3)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(3.7),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characteristic equation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 as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38148" y="57651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ꢂ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525777" y="57651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ꢂ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09600" y="5804738"/>
            <a:ext cx="1626033" cy="49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61">
                <a:solidFill>
                  <a:srgbClr val="000000"/>
                </a:solidFill>
                <a:latin typeface="UKQGLC+Cambria Math"/>
                <a:cs typeface="UKQGLC+Cambria Math"/>
              </a:rPr>
              <a:t>푠</a:t>
            </a:r>
            <a:r>
              <a:rPr sz="1500" baseline="36999">
                <a:solidFill>
                  <a:srgbClr val="000000"/>
                </a:solidFill>
                <a:latin typeface="UKQGLC+Cambria Math"/>
                <a:cs typeface="UKQGLC+Cambria Math"/>
              </a:rPr>
              <a:t>ꢈ</a:t>
            </a:r>
            <a:r>
              <a:rPr sz="1500" spc="38" baseline="36999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+</a:t>
            </a:r>
            <a:r>
              <a:rPr sz="1400" spc="1552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푠</a:t>
            </a:r>
            <a:r>
              <a:rPr sz="1400" spc="28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+</a:t>
            </a:r>
            <a:r>
              <a:rPr sz="1400" spc="1585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0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612381" y="5885164"/>
            <a:ext cx="609052" cy="118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(4.4)</a:t>
            </a:r>
          </a:p>
          <a:p>
            <a:pPr marL="0" marR="0">
              <a:lnSpc>
                <a:spcPts val="1554"/>
              </a:lnSpc>
              <a:spcBef>
                <a:spcPts val="40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(4.5)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992428" y="5960440"/>
            <a:ext cx="35103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푅ꢇ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486153" y="5960440"/>
            <a:ext cx="33638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ꢃꢇ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6189964"/>
            <a:ext cx="34953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roots of the characteristic equation are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370330" y="649794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118614" y="649794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752979" y="649794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623313" y="6612245"/>
            <a:ext cx="648552" cy="4970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1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√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±</a:t>
            </a:r>
            <a:r>
              <a:rPr sz="1400" spc="1069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(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331973" y="6629476"/>
            <a:ext cx="517256" cy="40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aseline="-42000">
                <a:solidFill>
                  <a:srgbClr val="000000"/>
                </a:solidFill>
                <a:latin typeface="UKQGLC+Cambria Math"/>
                <a:cs typeface="UKQGLC+Cambria Math"/>
              </a:rPr>
              <a:t>)</a:t>
            </a: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ꢈ</a:t>
            </a:r>
            <a:r>
              <a:rPr sz="1000" spc="137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2100" baseline="-42000">
                <a:solidFill>
                  <a:srgbClr val="000000"/>
                </a:solidFill>
                <a:latin typeface="UKQGLC+Cambria Math"/>
                <a:cs typeface="UKQGLC+Cambria Math"/>
              </a:rPr>
              <a:t>ꢉ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09600" y="6633581"/>
            <a:ext cx="88636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UKQGLC+Cambria Math"/>
                <a:cs typeface="UKQGLC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UKQGLC+Cambria Math"/>
                <a:cs typeface="UKQGLC+Cambria Math"/>
              </a:rPr>
              <a:t>ꢂ,ꢈ</a:t>
            </a:r>
            <a:r>
              <a:rPr sz="1500" spc="108" baseline="-20571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ꢉ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257604" y="6752936"/>
            <a:ext cx="58640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ꢊꢋ퐶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005838" y="6752936"/>
            <a:ext cx="586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ꢊꢋ퐶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698114" y="6752936"/>
            <a:ext cx="4679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퐿퐶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1019" y="7023592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12648" y="7342709"/>
            <a:ext cx="1958631" cy="52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UKQGLC+Cambria Math"/>
                <a:cs typeface="UKQGLC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UKQGLC+Cambria Math"/>
                <a:cs typeface="UKQGLC+Cambria Math"/>
              </a:rPr>
              <a:t>ꢂ,ꢈ</a:t>
            </a:r>
            <a:r>
              <a:rPr sz="1500" spc="108" baseline="-20571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ꢉ훼</a:t>
            </a:r>
            <a:r>
              <a:rPr sz="1400" spc="41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± </a:t>
            </a:r>
            <a:r>
              <a:rPr sz="1400" spc="38">
                <a:solidFill>
                  <a:srgbClr val="000000"/>
                </a:solidFill>
                <a:latin typeface="UKQGLC+Cambria Math"/>
                <a:cs typeface="UKQGLC+Cambria Math"/>
              </a:rPr>
              <a:t>ꢌ훼</a:t>
            </a:r>
            <a:r>
              <a:rPr sz="1500" baseline="30000">
                <a:solidFill>
                  <a:srgbClr val="000000"/>
                </a:solidFill>
                <a:latin typeface="UKQGLC+Cambria Math"/>
                <a:cs typeface="UKQGLC+Cambria Math"/>
              </a:rPr>
              <a:t>ꢈ</a:t>
            </a:r>
            <a:r>
              <a:rPr sz="1500" spc="38" baseline="30000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ꢉ </a:t>
            </a:r>
            <a:r>
              <a:rPr sz="1400" spc="-56">
                <a:solidFill>
                  <a:srgbClr val="000000"/>
                </a:solidFill>
                <a:latin typeface="UKQGLC+Cambria Math"/>
                <a:cs typeface="UKQGLC+Cambria Math"/>
              </a:rPr>
              <a:t>휔</a:t>
            </a:r>
            <a:r>
              <a:rPr sz="1500" spc="-482" baseline="-27272">
                <a:solidFill>
                  <a:srgbClr val="000000"/>
                </a:solidFill>
                <a:latin typeface="UKQGLC+Cambria Math"/>
                <a:cs typeface="UKQGLC+Cambria Math"/>
              </a:rPr>
              <a:t>ꢀ</a:t>
            </a:r>
            <a:r>
              <a:rPr sz="1500" baseline="37714">
                <a:solidFill>
                  <a:srgbClr val="000000"/>
                </a:solidFill>
                <a:latin typeface="UKQGLC+Cambria Math"/>
                <a:cs typeface="UKQGLC+Cambria Math"/>
              </a:rPr>
              <a:t>ꢈ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612381" y="7401544"/>
            <a:ext cx="609052" cy="1223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(4.6)</a:t>
            </a:r>
          </a:p>
          <a:p>
            <a:pPr marL="0" marR="0">
              <a:lnSpc>
                <a:spcPts val="1554"/>
              </a:lnSpc>
              <a:spcBef>
                <a:spcPts val="4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(4.7)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12648" y="7779496"/>
            <a:ext cx="70228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068628" y="796098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284729" y="796098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1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12648" y="8096621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312417" y="8096621"/>
            <a:ext cx="3032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,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731517" y="8096621"/>
            <a:ext cx="657464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UKQGLC+Cambria Math"/>
                <a:cs typeface="UKQGLC+Cambria Math"/>
              </a:rPr>
              <a:t>ꢀ</a:t>
            </a:r>
            <a:r>
              <a:rPr sz="1500" spc="98" baseline="-20571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955852" y="8216357"/>
            <a:ext cx="586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ꢊꢋ퐶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171954" y="8243789"/>
            <a:ext cx="585007" cy="48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ꢍ퐿퐶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1019" y="8541877"/>
            <a:ext cx="7456382" cy="943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names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preceding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section,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play</a:t>
            </a:r>
            <a:r>
              <a:rPr sz="1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0" marR="0">
              <a:lnSpc>
                <a:spcPts val="1645"/>
              </a:lnSpc>
              <a:spcBef>
                <a:spcPts val="23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role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solution.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Again,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possible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solutions,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depending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whether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&gt;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,</a:t>
            </a:r>
            <a:r>
              <a:rPr sz="1400" spc="40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훼</a:t>
            </a:r>
            <a:r>
              <a:rPr sz="1400" spc="126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휔</a:t>
            </a:r>
            <a:r>
              <a:rPr sz="1400" spc="330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or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UKQGLC+Cambria Math"/>
                <a:cs typeface="UKQGLC+Cambria Math"/>
              </a:rPr>
              <a:t>.</a:t>
            </a:r>
            <a:r>
              <a:rPr sz="1400" spc="40">
                <a:solidFill>
                  <a:srgbClr val="000000"/>
                </a:solidFill>
                <a:latin typeface="UKQGLC+Cambria Math"/>
                <a:cs typeface="UKQGLC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 us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 cases separately.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670559" y="90956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ꢀ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304797" y="90956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ꢀ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2139950" y="90956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KQGLC+Cambria Math"/>
                <a:cs typeface="UKQGLC+Cambria Math"/>
              </a:rPr>
              <a:t>ꢀ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16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75585" y="3078845"/>
            <a:ext cx="34654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Fig.4.1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source-free parallel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3800211"/>
            <a:ext cx="2688446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Overdamped Case 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(휶</a:t>
            </a:r>
            <a:r>
              <a:rPr sz="1400" spc="64">
                <a:solidFill>
                  <a:srgbClr val="FF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&gt;</a:t>
            </a:r>
            <a:r>
              <a:rPr sz="1400" spc="86">
                <a:solidFill>
                  <a:srgbClr val="FF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흎</a:t>
            </a:r>
            <a:r>
              <a:rPr sz="1500" spc="62" baseline="-20571">
                <a:solidFill>
                  <a:srgbClr val="FF0000"/>
                </a:solidFill>
                <a:latin typeface="VPBPMJ+Cambria Math"/>
                <a:cs typeface="VPBPMJ+Cambria Math"/>
              </a:rPr>
              <a:t>ퟎ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4164447"/>
            <a:ext cx="73091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 (4.7),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&gt;</a:t>
            </a:r>
            <a:r>
              <a:rPr sz="1400" spc="70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휔</a:t>
            </a:r>
            <a:r>
              <a:rPr sz="1400" spc="680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4푅</a:t>
            </a:r>
            <a:r>
              <a:rPr sz="1400" spc="1255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roots of the characteristic equation are real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63519" y="4148150"/>
            <a:ext cx="45386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spc="56" baseline="36857">
                <a:solidFill>
                  <a:srgbClr val="000000"/>
                </a:solidFill>
                <a:latin typeface="VPBPMJ+Cambria Math"/>
                <a:cs typeface="VPBPMJ+Cambria Math"/>
              </a:rPr>
              <a:t>2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퐶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59761" y="425025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412726"/>
            <a:ext cx="241270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negative. The response is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2648" y="4762322"/>
            <a:ext cx="1989920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VPBPMJ+Cambria Math"/>
                <a:cs typeface="VPBPMJ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퐴</a:t>
            </a:r>
            <a:r>
              <a:rPr sz="1400" spc="293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 spc="121">
                <a:solidFill>
                  <a:srgbClr val="000000"/>
                </a:solidFill>
                <a:latin typeface="VPBPMJ+Cambria Math"/>
                <a:cs typeface="VPBPMJ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VPBPMJ+Cambria Math"/>
                <a:cs typeface="VPBPMJ+Cambria Math"/>
              </a:rPr>
              <a:t>푠</a:t>
            </a:r>
            <a:r>
              <a:rPr sz="1500" spc="145" baseline="3685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500" baseline="36856">
                <a:solidFill>
                  <a:srgbClr val="000000"/>
                </a:solidFill>
                <a:latin typeface="VPBPMJ+Cambria Math"/>
                <a:cs typeface="VPBPMJ+Cambria Math"/>
              </a:rPr>
              <a:t>ꢁ</a:t>
            </a:r>
            <a:r>
              <a:rPr sz="1500" spc="56" baseline="3685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 spc="121">
                <a:solidFill>
                  <a:srgbClr val="000000"/>
                </a:solidFill>
                <a:latin typeface="VPBPMJ+Cambria Math"/>
                <a:cs typeface="VPBPMJ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VPBPMJ+Cambria Math"/>
                <a:cs typeface="VPBPMJ+Cambria Math"/>
              </a:rPr>
              <a:t>푠</a:t>
            </a:r>
            <a:r>
              <a:rPr sz="1500" spc="145" baseline="3685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500" baseline="36856">
                <a:solidFill>
                  <a:srgbClr val="000000"/>
                </a:solidFill>
                <a:latin typeface="VPBPMJ+Cambria Math"/>
                <a:cs typeface="VPBPMJ+Cambria Math"/>
              </a:rPr>
              <a:t>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18158" y="4811400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VPBPMJ+Cambria Math"/>
                <a:cs typeface="VPBPMJ+Cambria Math"/>
              </a:rPr>
              <a:t>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14626" y="4811400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VPBPMJ+Cambria Math"/>
                <a:cs typeface="VPBPMJ+Cambria Math"/>
              </a:rPr>
              <a:t>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12381" y="4834874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(4.8)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77366" y="48644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73833" y="48644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5458323"/>
            <a:ext cx="316515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Critically</a:t>
            </a:r>
            <a:r>
              <a:rPr sz="1400" b="1" spc="-3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Damped Case 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(휶</a:t>
            </a:r>
            <a:r>
              <a:rPr sz="1400" spc="64">
                <a:solidFill>
                  <a:srgbClr val="FF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=</a:t>
            </a:r>
            <a:r>
              <a:rPr sz="1400" spc="86">
                <a:solidFill>
                  <a:srgbClr val="FF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흎</a:t>
            </a:r>
            <a:r>
              <a:rPr sz="1500" spc="62" baseline="-20571">
                <a:solidFill>
                  <a:srgbClr val="FF0000"/>
                </a:solidFill>
                <a:latin typeface="VPBPMJ+Cambria Math"/>
                <a:cs typeface="VPBPMJ+Cambria Math"/>
              </a:rPr>
              <a:t>ퟎ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809310"/>
            <a:ext cx="6140966" cy="49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훼</a:t>
            </a:r>
            <a:r>
              <a:rPr sz="1400" spc="12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휔</a:t>
            </a:r>
            <a:r>
              <a:rPr sz="1400" spc="330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,</a:t>
            </a:r>
            <a:r>
              <a:rPr sz="1400" spc="28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VPBPMJ+Cambria Math"/>
                <a:cs typeface="VPBPMJ+Cambria Math"/>
              </a:rPr>
              <a:t>4푅</a:t>
            </a:r>
            <a:r>
              <a:rPr sz="1500" spc="56" baseline="36999">
                <a:solidFill>
                  <a:srgbClr val="000000"/>
                </a:solidFill>
                <a:latin typeface="VPBPMJ+Cambria Math"/>
                <a:cs typeface="VPBPMJ+Cambria Math"/>
              </a:rPr>
              <a:t>2</a:t>
            </a:r>
            <a:r>
              <a:rPr sz="1400" spc="52">
                <a:solidFill>
                  <a:srgbClr val="000000"/>
                </a:solidFill>
                <a:latin typeface="VPBPMJ+Cambria Math"/>
                <a:cs typeface="VPBPMJ+Cambria Math"/>
              </a:rPr>
              <a:t>퐶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roots are real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 so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response is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06322" y="591167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2648" y="6185992"/>
            <a:ext cx="1958919" cy="476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VPBPMJ+Cambria Math"/>
                <a:cs typeface="VPBPMJ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(퐴</a:t>
            </a:r>
            <a:r>
              <a:rPr sz="1400" spc="58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+ 퐴</a:t>
            </a:r>
            <a:r>
              <a:rPr sz="1400" spc="328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 spc="43">
                <a:solidFill>
                  <a:srgbClr val="000000"/>
                </a:solidFill>
                <a:latin typeface="VPBPMJ+Cambria Math"/>
                <a:cs typeface="VPBPMJ+Cambria Math"/>
              </a:rPr>
              <a:t>푡)푒</a:t>
            </a: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−ꢃꢁ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12381" y="6258544"/>
            <a:ext cx="60905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(4.9)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52041" y="628810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55901" y="628810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6881993"/>
            <a:ext cx="281288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Underdamped Case 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(휶</a:t>
            </a:r>
            <a:r>
              <a:rPr sz="1400" spc="64">
                <a:solidFill>
                  <a:srgbClr val="FF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&lt;</a:t>
            </a:r>
            <a:r>
              <a:rPr sz="1400" spc="86">
                <a:solidFill>
                  <a:srgbClr val="FF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흎</a:t>
            </a:r>
            <a:r>
              <a:rPr sz="1500" spc="62" baseline="-20571">
                <a:solidFill>
                  <a:srgbClr val="FF0000"/>
                </a:solidFill>
                <a:latin typeface="VPBPMJ+Cambria Math"/>
                <a:cs typeface="VPBPMJ+Cambria Math"/>
              </a:rPr>
              <a:t>ퟎ</a:t>
            </a:r>
            <a:r>
              <a:rPr sz="1400">
                <a:solidFill>
                  <a:srgbClr val="FF0000"/>
                </a:solidFill>
                <a:latin typeface="VPBPMJ+Cambria Math"/>
                <a:cs typeface="VPBPMJ+Cambria Math"/>
              </a:rPr>
              <a:t>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7249277"/>
            <a:ext cx="703254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&lt;</a:t>
            </a:r>
            <a:r>
              <a:rPr sz="1400" spc="70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,</a:t>
            </a:r>
            <a:r>
              <a:rPr sz="1400" spc="40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퐿</a:t>
            </a:r>
            <a:r>
              <a:rPr sz="1400" spc="111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4푅</a:t>
            </a:r>
            <a:r>
              <a:rPr sz="1400" spc="1255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In this case the roots are complex and may be expressed as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193289" y="7232980"/>
            <a:ext cx="45386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spc="56" baseline="36857">
                <a:solidFill>
                  <a:srgbClr val="000000"/>
                </a:solidFill>
                <a:latin typeface="VPBPMJ+Cambria Math"/>
                <a:cs typeface="VPBPMJ+Cambria Math"/>
              </a:rPr>
              <a:t>2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퐶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83105" y="733508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09600" y="7618085"/>
            <a:ext cx="148623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spc="-70" baseline="28800">
                <a:solidFill>
                  <a:srgbClr val="000000"/>
                </a:solidFill>
                <a:latin typeface="VPBPMJ+Cambria Math"/>
                <a:cs typeface="VPBPMJ+Cambria Math"/>
              </a:rPr>
              <a:t>ꢄ</a:t>
            </a:r>
            <a:r>
              <a:rPr sz="1500" baseline="-20571">
                <a:solidFill>
                  <a:srgbClr val="000000"/>
                </a:solidFill>
                <a:latin typeface="VPBPMJ+Cambria Math"/>
                <a:cs typeface="VPBPMJ+Cambria Math"/>
              </a:rPr>
              <a:t>1,2</a:t>
            </a:r>
            <a:r>
              <a:rPr sz="1500" spc="108" baseline="-20571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ꢅ훼</a:t>
            </a:r>
            <a:r>
              <a:rPr sz="1400" spc="41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± </a:t>
            </a:r>
            <a:r>
              <a:rPr sz="1400" spc="15">
                <a:solidFill>
                  <a:srgbClr val="000000"/>
                </a:solidFill>
                <a:latin typeface="VPBPMJ+Cambria Math"/>
                <a:cs typeface="VPBPMJ+Cambria Math"/>
              </a:rPr>
              <a:t>푗휔</a:t>
            </a:r>
            <a:r>
              <a:rPr sz="1500" baseline="-20571">
                <a:solidFill>
                  <a:srgbClr val="000000"/>
                </a:solidFill>
                <a:latin typeface="VPBPMJ+Cambria Math"/>
                <a:cs typeface="VPBPMJ+Cambria Math"/>
              </a:rPr>
              <a:t>푑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523990" y="7683484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(4.10)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09600" y="7948660"/>
            <a:ext cx="70228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9600" y="8260538"/>
            <a:ext cx="1467904" cy="493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휔</a:t>
            </a:r>
            <a:r>
              <a:rPr sz="1400" spc="814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VPBPMJ+Cambria Math"/>
                <a:cs typeface="VPBPMJ+Cambria Math"/>
              </a:rPr>
              <a:t>√휔</a:t>
            </a:r>
            <a:r>
              <a:rPr sz="1500" baseline="37714">
                <a:solidFill>
                  <a:srgbClr val="000000"/>
                </a:solidFill>
                <a:latin typeface="VPBPMJ+Cambria Math"/>
                <a:cs typeface="VPBPMJ+Cambria Math"/>
              </a:rPr>
              <a:t>2</a:t>
            </a:r>
            <a:r>
              <a:rPr sz="1500" spc="26" baseline="37714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ꢅ </a:t>
            </a:r>
            <a:r>
              <a:rPr sz="1400" spc="73">
                <a:solidFill>
                  <a:srgbClr val="000000"/>
                </a:solidFill>
                <a:latin typeface="VPBPMJ+Cambria Math"/>
                <a:cs typeface="VPBPMJ+Cambria Math"/>
              </a:rPr>
              <a:t>훼</a:t>
            </a:r>
            <a:r>
              <a:rPr sz="1500" baseline="30000">
                <a:solidFill>
                  <a:srgbClr val="000000"/>
                </a:solidFill>
                <a:latin typeface="VPBPMJ+Cambria Math"/>
                <a:cs typeface="VPBPMJ+Cambria Math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523990" y="8320897"/>
            <a:ext cx="697671" cy="12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(4.11)</a:t>
            </a:r>
          </a:p>
          <a:p>
            <a:pPr marL="0" marR="0">
              <a:lnSpc>
                <a:spcPts val="1554"/>
              </a:lnSpc>
              <a:spcBef>
                <a:spcPts val="464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(4.12)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39140" y="8364170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푑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18513" y="83733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8692753"/>
            <a:ext cx="137330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response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12648" y="9040825"/>
            <a:ext cx="329309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VPBPMJ+Cambria Math"/>
                <a:cs typeface="VPBPMJ+Cambria Math"/>
              </a:rPr>
              <a:t>푣(푡)</a:t>
            </a:r>
            <a:r>
              <a:rPr sz="1400" spc="5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 spc="85">
                <a:solidFill>
                  <a:srgbClr val="000000"/>
                </a:solidFill>
                <a:latin typeface="VPBPMJ+Cambria Math"/>
                <a:cs typeface="VPBPMJ+Cambria Math"/>
              </a:rPr>
              <a:t>푒</a:t>
            </a:r>
            <a:r>
              <a:rPr sz="1500" spc="25" baseline="36857">
                <a:solidFill>
                  <a:srgbClr val="000000"/>
                </a:solidFill>
                <a:latin typeface="VPBPMJ+Cambria Math"/>
                <a:cs typeface="VPBPMJ+Cambria Math"/>
              </a:rPr>
              <a:t>−ꢃꢁ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(퐴</a:t>
            </a:r>
            <a:r>
              <a:rPr sz="1400" spc="598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cos 휔</a:t>
            </a:r>
            <a:r>
              <a:rPr sz="1400" spc="428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푡</a:t>
            </a:r>
            <a:r>
              <a:rPr sz="1400" spc="15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+ 퐴</a:t>
            </a:r>
            <a:r>
              <a:rPr sz="1400" spc="640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>
                <a:solidFill>
                  <a:srgbClr val="000000"/>
                </a:solidFill>
                <a:latin typeface="VPBPMJ+Cambria Math"/>
                <a:cs typeface="VPBPMJ+Cambria Math"/>
              </a:rPr>
              <a:t>sin 휔</a:t>
            </a:r>
            <a:r>
              <a:rPr sz="1400" spc="428">
                <a:solidFill>
                  <a:srgbClr val="000000"/>
                </a:solidFill>
                <a:latin typeface="VPBPMJ+Cambria Math"/>
                <a:cs typeface="VPBPMJ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VPBPMJ+Cambria Math"/>
                <a:cs typeface="VPBPMJ+Cambria Math"/>
              </a:rPr>
              <a:t>푡)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693417" y="91429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231389" y="9142934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푑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720975" y="914293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236086" y="9142934"/>
            <a:ext cx="27134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PBPMJ+Cambria Math"/>
                <a:cs typeface="VPBPMJ+Cambria Math"/>
              </a:rPr>
              <a:t>푑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6358"/>
            <a:ext cx="717224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constants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퐴</a:t>
            </a:r>
            <a:r>
              <a:rPr sz="1400" spc="5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퐴</a:t>
            </a:r>
            <a:r>
              <a:rPr sz="14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each case can be determined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ffom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initial conditions.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6654" y="12521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UDUF+Cambria Math"/>
                <a:cs typeface="SOUDUF+Cambria Math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16150" y="12521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UDUF+Cambria Math"/>
                <a:cs typeface="SOUDUF+Cambria Math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407150"/>
            <a:ext cx="7151777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 </a:t>
            </a:r>
            <a:r>
              <a:rPr sz="1400" spc="25">
                <a:solidFill>
                  <a:srgbClr val="000000"/>
                </a:solidFill>
                <a:latin typeface="SOUDUF+Cambria Math"/>
                <a:cs typeface="SOUDUF+Cambria Math"/>
              </a:rPr>
              <a:t>푣(푂)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SOUDUF+Cambria Math"/>
                <a:cs typeface="SOUDUF+Cambria Math"/>
              </a:rPr>
              <a:t>푑푣(푂)/푑푡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 first term is known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(4.1b).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 second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combining Eqs. (4.1)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(4.2), 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9600" y="1995414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푉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83105" y="1995414"/>
            <a:ext cx="720180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SOUDUF+Cambria Math"/>
                <a:cs typeface="SOUDUF+Cambria Math"/>
              </a:rPr>
              <a:t>푑푣(ꢀ)</a:t>
            </a:r>
          </a:p>
          <a:p>
            <a:pPr marL="137160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푑푡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6468" y="20812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UDUF+Cambria Math"/>
                <a:cs typeface="SOUDUF+Cambria Math"/>
              </a:rPr>
              <a:t>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6863" y="2131050"/>
            <a:ext cx="896078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+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86">
                <a:solidFill>
                  <a:srgbClr val="000000"/>
                </a:solidFill>
                <a:latin typeface="SOUDUF+Cambria Math"/>
                <a:cs typeface="SOUDUF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SOUDUF+Cambria Math"/>
                <a:cs typeface="SOUDUF+Cambria Math"/>
              </a:rPr>
              <a:t>0</a:t>
            </a:r>
            <a:r>
              <a:rPr sz="1500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퐶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84501" y="2131050"/>
            <a:ext cx="54678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3983" y="2249922"/>
            <a:ext cx="3803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9600" y="2527157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9600" y="2812278"/>
            <a:ext cx="718961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SOUDUF+Cambria Math"/>
                <a:cs typeface="SOUDUF+Cambria Math"/>
              </a:rPr>
              <a:t>푑푣(ꢀ)</a:t>
            </a:r>
          </a:p>
          <a:p>
            <a:pPr marL="137159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푑푡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55674" y="2812278"/>
            <a:ext cx="1012788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(푉</a:t>
            </a:r>
            <a:r>
              <a:rPr sz="1400" spc="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3">
                <a:solidFill>
                  <a:srgbClr val="000000"/>
                </a:solidFill>
                <a:latin typeface="SOUDUF+Cambria Math"/>
                <a:cs typeface="SOUDUF+Cambria Math"/>
              </a:rPr>
              <a:t>푅퐼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)</a:t>
            </a:r>
          </a:p>
          <a:p>
            <a:pPr marL="16154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UDUF+Cambria Math"/>
                <a:cs typeface="SOUDUF+Cambria Math"/>
              </a:rPr>
              <a:t>0</a:t>
            </a:r>
            <a:r>
              <a:rPr sz="1000" spc="28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SOUDUF+Cambria Math"/>
                <a:cs typeface="SOUDUF+Cambria Math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09776" y="2947914"/>
            <a:ext cx="58273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−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523990" y="2985881"/>
            <a:ext cx="69767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(4.13)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34566" y="3066786"/>
            <a:ext cx="4873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푅퐶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344021"/>
            <a:ext cx="7453558" cy="699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waveforms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those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4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3.2</a:t>
            </a:r>
            <a:r>
              <a:rPr sz="1400" spc="5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whether</a:t>
            </a:r>
          </a:p>
          <a:p>
            <a:pPr marL="0" marR="0">
              <a:lnSpc>
                <a:spcPts val="1554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overdamped,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underdamped,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3934323"/>
            <a:ext cx="7454762" cy="94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found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SOUDUF+Cambria Math"/>
                <a:cs typeface="SOUDUF+Cambria Math"/>
              </a:rPr>
              <a:t>푣(푡)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above,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readily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other circuit quantities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 as individual element currents.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푖</a:t>
            </a:r>
            <a:r>
              <a:rPr sz="1400" spc="7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1">
                <a:solidFill>
                  <a:srgbClr val="000000"/>
                </a:solidFill>
                <a:latin typeface="SOUDUF+Cambria Math"/>
                <a:cs typeface="SOUDUF+Cambria Math"/>
              </a:rPr>
              <a:t>푣/푅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푣</a:t>
            </a:r>
            <a:r>
              <a:rPr sz="1400" spc="7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SOUDUF+Cambria Math"/>
                <a:cs typeface="SOUDUF+Cambria Math"/>
              </a:rPr>
              <a:t>퐶푑푣/푑푡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04898" y="4494098"/>
            <a:ext cx="27363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UDUF+Cambria Math"/>
                <a:cs typeface="SOUDUF+Cambria Math"/>
              </a:rPr>
              <a:t>ꢁ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19777" y="4494098"/>
            <a:ext cx="26721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SOUDUF+Cambria Math"/>
                <a:cs typeface="SOUDUF+Cambria Math"/>
              </a:rPr>
              <a:t>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4649079"/>
            <a:ext cx="7457140" cy="95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SOUDUF+Cambria Math"/>
                <a:cs typeface="SOUDUF+Cambria Math"/>
              </a:rPr>
              <a:t>푣(푡)</a:t>
            </a:r>
            <a:r>
              <a:rPr sz="140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key</a:t>
            </a:r>
            <a:r>
              <a:rPr sz="14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determined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order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advantage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(2.la).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found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7">
                <a:solidFill>
                  <a:srgbClr val="000000"/>
                </a:solidFill>
                <a:latin typeface="SOUDUF+Cambria Math"/>
                <a:cs typeface="SOUDUF+Cambria Math"/>
              </a:rPr>
              <a:t>푖(푡)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whereas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found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</a:t>
            </a:r>
            <a:r>
              <a:rPr sz="1400" spc="23">
                <a:solidFill>
                  <a:srgbClr val="000000"/>
                </a:solidFill>
                <a:latin typeface="SOUDUF+Cambria Math"/>
                <a:cs typeface="SOUDUF+Cambria Math"/>
              </a:rPr>
              <a:t>푣(푡)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RLC</a:t>
            </a:r>
            <a:r>
              <a:rPr sz="1400" i="1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876153"/>
            <a:ext cx="7455982" cy="1119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11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5:</a:t>
            </a:r>
            <a:r>
              <a:rPr sz="1400" b="1" spc="10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9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SOUDUF+Cambria Math"/>
                <a:cs typeface="SOUDUF+Cambria Math"/>
              </a:rPr>
              <a:t>푣(푡)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푡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SOUDUF+Cambria Math"/>
                <a:cs typeface="SOUDUF+Cambria Math"/>
              </a:rPr>
              <a:t>푣(푂)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7">
                <a:solidFill>
                  <a:srgbClr val="000000"/>
                </a:solidFill>
                <a:latin typeface="SOUDUF+Cambria Math"/>
                <a:cs typeface="SOUDUF+Cambria Math"/>
              </a:rPr>
              <a:t>5푉,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 spc="27">
                <a:solidFill>
                  <a:srgbClr val="000000"/>
                </a:solidFill>
                <a:latin typeface="SOUDUF+Cambria Math"/>
                <a:cs typeface="SOUDUF+Cambria Math"/>
              </a:rPr>
              <a:t>푖(푂)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ꢀ,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퐿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0">
                <a:solidFill>
                  <a:srgbClr val="000000"/>
                </a:solidFill>
                <a:latin typeface="SOUDUF+Cambria Math"/>
                <a:cs typeface="SOUDUF+Cambria Math"/>
              </a:rPr>
              <a:t>ꢃ퐻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퐶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SOUDUF+Cambria Math"/>
                <a:cs typeface="SOUDUF+Cambria Math"/>
              </a:rPr>
              <a:t>ꢃꢀ푚퐹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cases: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푅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ꢃ.9ꢄ3훺,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푅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SOUDUF+Cambria Math"/>
                <a:cs typeface="SOUDUF+Cambria Math"/>
              </a:rPr>
              <a:t>5훺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푅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8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6.ꢄ5훺.</a:t>
            </a:r>
          </a:p>
          <a:p>
            <a:pPr marL="0" marR="0">
              <a:lnSpc>
                <a:spcPts val="1554"/>
              </a:lnSpc>
              <a:spcBef>
                <a:spcPts val="138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6725021"/>
            <a:ext cx="202411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CASE 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푅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ꢃ.9ꢄ3훺,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97000" y="707096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ꢃ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130805" y="7070969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ꢃ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7206605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훼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60652" y="720660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969386" y="7206605"/>
            <a:ext cx="64584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ꢄ6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84224" y="7320890"/>
            <a:ext cx="2331381" cy="48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ꢄ푅퐶</a:t>
            </a:r>
            <a:r>
              <a:rPr sz="1400" spc="1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ꢄ×ꢃ.9ꢄ3×ꢃꢀ×ꢃꢀ</a:t>
            </a:r>
            <a:r>
              <a:rPr sz="1500" baseline="30000">
                <a:solidFill>
                  <a:srgbClr val="000000"/>
                </a:solidFill>
                <a:latin typeface="SOUDUF+Cambria Math"/>
                <a:cs typeface="SOUDUF+Cambria Math"/>
              </a:rPr>
              <a:t>ꢅꢆ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96060" y="762875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ꢃ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007361" y="7628753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ꢃ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7764389"/>
            <a:ext cx="65898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SOUDUF+Cambria Math"/>
                <a:cs typeface="SOUDUF+Cambria Math"/>
              </a:rPr>
              <a:t>0</a:t>
            </a:r>
            <a:r>
              <a:rPr sz="1500" spc="65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356613" y="7764389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624963" y="7764389"/>
            <a:ext cx="64737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ꢃꢀ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83284" y="7911176"/>
            <a:ext cx="1851647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√퐿퐶</a:t>
            </a:r>
            <a:r>
              <a:rPr sz="1400" spc="1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√ꢃ×ꢃꢀ×ꢃꢀ</a:t>
            </a:r>
            <a:r>
              <a:rPr sz="1500" baseline="30000">
                <a:solidFill>
                  <a:srgbClr val="000000"/>
                </a:solidFill>
                <a:latin typeface="SOUDUF+Cambria Math"/>
                <a:cs typeface="SOUDUF+Cambria Math"/>
              </a:rPr>
              <a:t>ꢅꢆ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8249402"/>
            <a:ext cx="7012288" cy="71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훼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&gt;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휔</a:t>
            </a:r>
            <a:r>
              <a:rPr sz="1500" baseline="-20571">
                <a:solidFill>
                  <a:srgbClr val="000000"/>
                </a:solidFill>
                <a:latin typeface="SOUDUF+Cambria Math"/>
                <a:cs typeface="SOUDUF+Cambria Math"/>
              </a:rPr>
              <a:t>0</a:t>
            </a:r>
            <a:r>
              <a:rPr sz="1500" spc="17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this case, the response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overdamped. The roots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characteristic</a:t>
            </a:r>
          </a:p>
          <a:p>
            <a:pPr marL="0" marR="0">
              <a:lnSpc>
                <a:spcPts val="1554"/>
              </a:lnSpc>
              <a:spcBef>
                <a:spcPts val="1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 are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8964625"/>
            <a:ext cx="2941214" cy="52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SOUDUF+Cambria Math"/>
                <a:cs typeface="SOUDUF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SOUDUF+Cambria Math"/>
                <a:cs typeface="SOUDUF+Cambria Math"/>
              </a:rPr>
              <a:t>1,2</a:t>
            </a:r>
            <a:r>
              <a:rPr sz="1500" spc="64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−훼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±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8">
                <a:solidFill>
                  <a:srgbClr val="000000"/>
                </a:solidFill>
                <a:latin typeface="SOUDUF+Cambria Math"/>
                <a:cs typeface="SOUDUF+Cambria Math"/>
              </a:rPr>
              <a:t>ꢇ훼</a:t>
            </a:r>
            <a:r>
              <a:rPr sz="1500" baseline="30000">
                <a:solidFill>
                  <a:srgbClr val="000000"/>
                </a:solidFill>
                <a:latin typeface="SOUDUF+Cambria Math"/>
                <a:cs typeface="SOUDUF+Cambria Math"/>
              </a:rPr>
              <a:t>2</a:t>
            </a:r>
            <a:r>
              <a:rPr sz="1500" baseline="30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56">
                <a:solidFill>
                  <a:srgbClr val="000000"/>
                </a:solidFill>
                <a:latin typeface="SOUDUF+Cambria Math"/>
                <a:cs typeface="SOUDUF+Cambria Math"/>
              </a:rPr>
              <a:t>휔</a:t>
            </a:r>
            <a:r>
              <a:rPr sz="1500" spc="-482" baseline="-26608">
                <a:solidFill>
                  <a:srgbClr val="000000"/>
                </a:solidFill>
                <a:latin typeface="SOUDUF+Cambria Math"/>
                <a:cs typeface="SOUDUF+Cambria Math"/>
              </a:rPr>
              <a:t>0</a:t>
            </a:r>
            <a:r>
              <a:rPr sz="1500" baseline="37714">
                <a:solidFill>
                  <a:srgbClr val="000000"/>
                </a:solidFill>
                <a:latin typeface="SOUDUF+Cambria Math"/>
                <a:cs typeface="SOUDUF+Cambria Math"/>
              </a:rPr>
              <a:t>2</a:t>
            </a:r>
            <a:r>
              <a:rPr sz="1500" spc="53" baseline="377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−ꢄ,</a:t>
            </a:r>
            <a:r>
              <a:rPr sz="1400" spc="-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OUDUF+Cambria Math"/>
                <a:cs typeface="SOUDUF+Cambria Math"/>
              </a:rPr>
              <a:t>−5ꢀ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9451654"/>
            <a:ext cx="277144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corresponding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56157"/>
            <a:ext cx="2155211" cy="470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ITQHIB+Cambria Math"/>
                <a:cs typeface="ITQHIB+Cambria Math"/>
              </a:rPr>
              <a:t>푣(푡)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5">
                <a:solidFill>
                  <a:srgbClr val="000000"/>
                </a:solidFill>
                <a:latin typeface="ITQHIB+Cambria Math"/>
                <a:cs typeface="ITQHIB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ITQHIB+Cambria Math"/>
                <a:cs typeface="ITQHIB+Cambria Math"/>
              </a:rPr>
              <a:t>−2ꢀ</a:t>
            </a:r>
            <a:r>
              <a:rPr sz="1500" spc="29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5">
                <a:solidFill>
                  <a:srgbClr val="000000"/>
                </a:solidFill>
                <a:latin typeface="ITQHIB+Cambria Math"/>
                <a:cs typeface="ITQHIB+Cambria Math"/>
              </a:rPr>
              <a:t>푒</a:t>
            </a: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−50ꢀ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96202" y="1182989"/>
            <a:ext cx="517993" cy="1197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71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(1)</a:t>
            </a:r>
          </a:p>
          <a:p>
            <a:pPr marL="0" marR="0">
              <a:lnSpc>
                <a:spcPts val="1554"/>
              </a:lnSpc>
              <a:spcBef>
                <a:spcPts val="41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5788" y="12582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41829" y="12582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539738"/>
            <a:ext cx="436673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apply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initial conditions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5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81095" y="16255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20845" y="16255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905498"/>
            <a:ext cx="1789467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ITQHIB+Cambria Math"/>
                <a:cs typeface="ITQHIB+Cambria Math"/>
              </a:rPr>
              <a:t>푣(푂)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ꢁ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4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500" baseline="-20571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  <a:r>
              <a:rPr sz="1500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500" baseline="-20571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2257542"/>
            <a:ext cx="718961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ITQHIB+Cambria Math"/>
                <a:cs typeface="ITQHIB+Cambria Math"/>
              </a:rPr>
              <a:t>푑푣(ꢂ)</a:t>
            </a:r>
          </a:p>
          <a:p>
            <a:pPr marL="137160" marR="0">
              <a:lnSpc>
                <a:spcPts val="1645"/>
              </a:lnSpc>
              <a:spcBef>
                <a:spcPts val="4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푑푡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87094" y="2257542"/>
            <a:ext cx="12490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000000"/>
                </a:solidFill>
                <a:latin typeface="ITQHIB+Cambria Math"/>
                <a:cs typeface="ITQHIB+Cambria Math"/>
              </a:rPr>
              <a:t>푣(ꢂ)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ITQHIB+Cambria Math"/>
                <a:cs typeface="ITQHIB+Cambria Math"/>
              </a:rPr>
              <a:t>푅푖(ꢂ)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62123" y="2257542"/>
            <a:ext cx="1507222" cy="724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0623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ꢁ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ꢂ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ꢄ.9ꢅ3×ꢄꢂ×ꢄꢂ</a:t>
            </a: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−ꢆ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1196" y="2393178"/>
            <a:ext cx="5827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17317" y="2393178"/>
            <a:ext cx="5816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062095" y="2393178"/>
            <a:ext cx="87927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ꢃꢅ6ꢂ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63522" y="2512050"/>
            <a:ext cx="48739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푅퐶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2844149"/>
            <a:ext cx="21877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differentiating Eq. (1),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182610"/>
            <a:ext cx="4673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푑푣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5527" y="3301950"/>
            <a:ext cx="2218743" cy="470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ꢃꢅ퐴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5">
                <a:solidFill>
                  <a:srgbClr val="000000"/>
                </a:solidFill>
                <a:latin typeface="ITQHIB+Cambria Math"/>
                <a:cs typeface="ITQHIB+Cambria Math"/>
              </a:rPr>
              <a:t>푒</a:t>
            </a:r>
            <a:r>
              <a:rPr sz="1500" baseline="36856">
                <a:solidFill>
                  <a:srgbClr val="000000"/>
                </a:solidFill>
                <a:latin typeface="ITQHIB+Cambria Math"/>
                <a:cs typeface="ITQHIB+Cambria Math"/>
              </a:rPr>
              <a:t>−2ꢀ</a:t>
            </a:r>
            <a:r>
              <a:rPr sz="1500" spc="17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ꢁꢂ퐴</a:t>
            </a:r>
            <a:r>
              <a:rPr sz="14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5">
                <a:solidFill>
                  <a:srgbClr val="000000"/>
                </a:solidFill>
                <a:latin typeface="ITQHIB+Cambria Math"/>
                <a:cs typeface="ITQHIB+Cambria Math"/>
              </a:rPr>
              <a:t>푒</a:t>
            </a: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−50ꢀ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18513" y="3404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51201" y="3404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54736" y="3437982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푑푡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3763635"/>
            <a:ext cx="93145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푡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ꢂ,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4129395"/>
            <a:ext cx="194339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ꢃꢅ6ꢂ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ITQHIB+Cambria Math"/>
                <a:cs typeface="ITQHIB+Cambria Math"/>
              </a:rPr>
              <a:t>ꢃꢅ퐴</a:t>
            </a:r>
            <a:r>
              <a:rPr sz="1500" baseline="-20571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  <a:r>
              <a:rPr sz="1500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ꢁꢂ퐴</a:t>
            </a:r>
            <a:r>
              <a:rPr sz="1500" baseline="-20571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712966" y="4139930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4496679"/>
            <a:ext cx="72346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(2) and (3), we obtain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ꢃꢂ.ꢅꢂ83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6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ꢁ.ꢅꢂ8.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Substituting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5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024251" y="45824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457065" y="45824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293865" y="45824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831838" y="45824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4743434"/>
            <a:ext cx="141235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Eq. (1) yields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5088458"/>
            <a:ext cx="2970608" cy="47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ITQHIB+Cambria Math"/>
                <a:cs typeface="ITQHIB+Cambria Math"/>
              </a:rPr>
              <a:t>푣(푡)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ITQHIB+Cambria Math"/>
                <a:cs typeface="ITQHIB+Cambria Math"/>
              </a:rPr>
              <a:t>ꢃꢂ.ꢅꢂ83푒</a:t>
            </a:r>
            <a:r>
              <a:rPr sz="1500" baseline="36857">
                <a:solidFill>
                  <a:srgbClr val="000000"/>
                </a:solidFill>
                <a:latin typeface="ITQHIB+Cambria Math"/>
                <a:cs typeface="ITQHIB+Cambria Math"/>
              </a:rPr>
              <a:t>−2ꢀ</a:t>
            </a:r>
            <a:r>
              <a:rPr sz="1500" spc="17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ITQHIB+Cambria Math"/>
                <a:cs typeface="ITQHIB+Cambria Math"/>
              </a:rPr>
              <a:t>ꢁ.ꢅꢂ8푒</a:t>
            </a: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−50ꢀ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780021" y="5115290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5833481"/>
            <a:ext cx="19982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CASE 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푅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ITQHIB+Cambria Math"/>
                <a:cs typeface="ITQHIB+Cambria Math"/>
              </a:rPr>
              <a:t>ꢁ훺,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97000" y="617790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ꢄ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964689" y="6177905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ꢄ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6313541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훼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260652" y="631354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637154" y="6313541"/>
            <a:ext cx="64584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ꢄꢂ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84224" y="6427826"/>
            <a:ext cx="1952013" cy="46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ꢅ푅퐶</a:t>
            </a:r>
            <a:r>
              <a:rPr sz="1400" spc="1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ꢅ×ꢁ×ꢄꢂ×ꢄꢂ</a:t>
            </a: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−ꢆ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6758549"/>
            <a:ext cx="745357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휔</a:t>
            </a:r>
            <a:r>
              <a:rPr sz="1400" spc="6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ꢄꢂ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same.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훼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휔</a:t>
            </a:r>
            <a:r>
              <a:rPr sz="1400" spc="6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ꢄꢂ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critically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damped.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23492" y="684436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981322" y="684436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6997817"/>
            <a:ext cx="229523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푠</a:t>
            </a:r>
            <a:r>
              <a:rPr sz="1400" spc="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푠</a:t>
            </a:r>
            <a:r>
              <a:rPr sz="14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ꢃꢄꢂ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157020" y="70836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548638" y="708362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7351852"/>
            <a:ext cx="2030776" cy="472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ITQHIB+Cambria Math"/>
                <a:cs typeface="ITQHIB+Cambria Math"/>
              </a:rPr>
              <a:t>푣(푡)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(퐴</a:t>
            </a:r>
            <a:r>
              <a:rPr sz="1400" spc="5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3">
                <a:solidFill>
                  <a:srgbClr val="000000"/>
                </a:solidFill>
                <a:latin typeface="ITQHIB+Cambria Math"/>
                <a:cs typeface="ITQHIB+Cambria Math"/>
              </a:rPr>
              <a:t>푡)푒</a:t>
            </a: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−10ꢀ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757161" y="7378684"/>
            <a:ext cx="481417" cy="11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(5)</a:t>
            </a:r>
          </a:p>
          <a:p>
            <a:pPr marL="0" marR="0">
              <a:lnSpc>
                <a:spcPts val="1554"/>
              </a:lnSpc>
              <a:spcBef>
                <a:spcPts val="41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280413" y="745396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684273" y="745396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7733909"/>
            <a:ext cx="399436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get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5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apply the initial conditions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152448" y="78197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691894" y="781972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8101193"/>
            <a:ext cx="1362747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ITQHIB+Cambria Math"/>
                <a:cs typeface="ITQHIB+Cambria Math"/>
              </a:rPr>
              <a:t>푢(ꢂ)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ꢁ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34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500" baseline="-20571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541019" y="8453618"/>
            <a:ext cx="718961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ITQHIB+Cambria Math"/>
                <a:cs typeface="ITQHIB+Cambria Math"/>
              </a:rPr>
              <a:t>푑푣(ꢂ)</a:t>
            </a:r>
          </a:p>
          <a:p>
            <a:pPr marL="137160" marR="0">
              <a:lnSpc>
                <a:spcPts val="1645"/>
              </a:lnSpc>
              <a:spcBef>
                <a:spcPts val="4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푑푡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387094" y="8453618"/>
            <a:ext cx="1249008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000000"/>
                </a:solidFill>
                <a:latin typeface="ITQHIB+Cambria Math"/>
                <a:cs typeface="ITQHIB+Cambria Math"/>
              </a:rPr>
              <a:t>푣(ꢂ)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ITQHIB+Cambria Math"/>
                <a:cs typeface="ITQHIB+Cambria Math"/>
              </a:rPr>
              <a:t>푅푖(ꢂ)</a:t>
            </a:r>
          </a:p>
          <a:p>
            <a:pPr marL="376427" marR="0">
              <a:lnSpc>
                <a:spcPts val="1645"/>
              </a:lnSpc>
              <a:spcBef>
                <a:spcPts val="4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푅퐶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2762123" y="8453618"/>
            <a:ext cx="1171857" cy="722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507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ꢁ</a:t>
            </a:r>
            <a:r>
              <a:rPr sz="14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ꢂ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ꢁ×ꢄꢂ×ꢄꢂ</a:t>
            </a: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−ꢆ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041196" y="8589254"/>
            <a:ext cx="5827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2417317" y="8589254"/>
            <a:ext cx="5816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731386" y="8589254"/>
            <a:ext cx="87749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ꢃꢄꢂꢂ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9040224"/>
            <a:ext cx="21893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differentiating Eq. (5),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9378635"/>
            <a:ext cx="4673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푑푣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795527" y="9497975"/>
            <a:ext cx="2672666" cy="47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(ꢃꢄꢂ퐴</a:t>
            </a:r>
            <a:r>
              <a:rPr sz="14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ꢃ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ꢄꢂ퐴</a:t>
            </a:r>
            <a:r>
              <a:rPr sz="14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푡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퐴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0">
                <a:solidFill>
                  <a:srgbClr val="000000"/>
                </a:solidFill>
                <a:latin typeface="ITQHIB+Cambria Math"/>
                <a:cs typeface="ITQHIB+Cambria Math"/>
              </a:rPr>
              <a:t>)푒</a:t>
            </a: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−10ꢀ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490725" y="960008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1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2094229" y="960008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2573147" y="960008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ITQHIB+Cambria Math"/>
                <a:cs typeface="ITQHIB+Cambria Math"/>
              </a:rPr>
              <a:t>2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54736" y="9633626"/>
            <a:ext cx="44068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ITQHIB+Cambria Math"/>
                <a:cs typeface="ITQHIB+Cambria Math"/>
              </a:rPr>
              <a:t>푑푡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19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233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6936" y="527805"/>
            <a:ext cx="11992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1019" y="1166358"/>
            <a:ext cx="93145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0,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533642"/>
            <a:ext cx="184433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−100</a:t>
            </a:r>
            <a:r>
              <a:rPr sz="1400" spc="68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−10퐴</a:t>
            </a:r>
            <a:r>
              <a:rPr sz="1500" baseline="-20571">
                <a:solidFill>
                  <a:srgbClr val="000000"/>
                </a:solidFill>
                <a:latin typeface="RRGRNG+Cambria Math"/>
                <a:cs typeface="RRGRNG+Cambria Math"/>
              </a:rPr>
              <a:t>ꢀ</a:t>
            </a:r>
            <a:r>
              <a:rPr sz="1500" spc="38" baseline="-2057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+ 퐴</a:t>
            </a:r>
            <a:r>
              <a:rPr sz="1500" baseline="-20571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92214" y="1544177"/>
            <a:ext cx="478477" cy="1200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(7)</a:t>
            </a:r>
          </a:p>
          <a:p>
            <a:pPr marL="0" marR="0">
              <a:lnSpc>
                <a:spcPts val="1554"/>
              </a:lnSpc>
              <a:spcBef>
                <a:spcPts val="424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(8)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900926"/>
            <a:ext cx="430663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(6) and (7),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퐴</a:t>
            </a:r>
            <a:r>
              <a:rPr sz="1400" spc="67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5</a:t>
            </a:r>
            <a:r>
              <a:rPr sz="1400" spc="4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퐴</a:t>
            </a:r>
            <a:r>
              <a:rPr sz="1400" spc="725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−50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83205" y="19867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53791" y="19867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253438"/>
            <a:ext cx="207043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RRGRNG+Cambria Math"/>
                <a:cs typeface="RRGRNG+Cambria Math"/>
              </a:rPr>
              <a:t>푣(푡)</a:t>
            </a:r>
            <a:r>
              <a:rPr sz="1400" spc="6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(5</a:t>
            </a:r>
            <a:r>
              <a:rPr sz="1400" spc="-10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 </a:t>
            </a:r>
            <a:r>
              <a:rPr sz="1400" spc="23">
                <a:solidFill>
                  <a:srgbClr val="000000"/>
                </a:solidFill>
                <a:latin typeface="RRGRNG+Cambria Math"/>
                <a:cs typeface="RRGRNG+Cambria Math"/>
              </a:rPr>
              <a:t>50푡)푒</a:t>
            </a:r>
            <a:r>
              <a:rPr sz="1500" spc="18" baseline="36856">
                <a:solidFill>
                  <a:srgbClr val="000000"/>
                </a:solidFill>
                <a:latin typeface="RRGRNG+Cambria Math"/>
                <a:cs typeface="RRGRNG+Cambria Math"/>
              </a:rPr>
              <a:t>ꢁꢀꢂꢃ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푉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998206"/>
            <a:ext cx="225938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CASE 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푅</a:t>
            </a:r>
            <a:r>
              <a:rPr sz="1400" spc="120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6.ꢄ5훺,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7000" y="334415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80514" y="3344154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3480171"/>
            <a:ext cx="56145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60652" y="3480171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70326" y="3480171"/>
            <a:ext cx="548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8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84224" y="3594456"/>
            <a:ext cx="2219214" cy="480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ꢄ푅퐶</a:t>
            </a:r>
            <a:r>
              <a:rPr sz="1400" spc="156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ꢄ×6.ꢄ5×10×10</a:t>
            </a:r>
            <a:r>
              <a:rPr sz="1500" baseline="29999">
                <a:solidFill>
                  <a:srgbClr val="000000"/>
                </a:solidFill>
                <a:latin typeface="RRGRNG+Cambria Math"/>
                <a:cs typeface="RRGRNG+Cambria Math"/>
              </a:rPr>
              <a:t>ꢁ3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925179"/>
            <a:ext cx="745384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휔</a:t>
            </a:r>
            <a:r>
              <a:rPr sz="1400" spc="715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10</a:t>
            </a:r>
            <a:r>
              <a:rPr sz="1400" spc="-3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remains</a:t>
            </a:r>
            <a:r>
              <a:rPr sz="1400" spc="-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same.</a:t>
            </a:r>
            <a:r>
              <a:rPr sz="14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훼</a:t>
            </a:r>
            <a:r>
              <a:rPr sz="1400" spc="12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&lt;</a:t>
            </a:r>
            <a:r>
              <a:rPr sz="1400" spc="82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휔</a:t>
            </a:r>
            <a:r>
              <a:rPr sz="1400" spc="607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case,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underdamped.</a:t>
            </a:r>
            <a:r>
              <a:rPr sz="1400" spc="-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02156" y="40109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58234" y="40109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ꢂ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171934"/>
            <a:ext cx="312868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characteristic equation are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4640402"/>
            <a:ext cx="2916678" cy="527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0">
                <a:solidFill>
                  <a:srgbClr val="000000"/>
                </a:solidFill>
                <a:latin typeface="RRGRNG+Cambria Math"/>
                <a:cs typeface="RRGRNG+Cambria Math"/>
              </a:rPr>
              <a:t>푠</a:t>
            </a:r>
            <a:r>
              <a:rPr sz="1500" baseline="-20571">
                <a:solidFill>
                  <a:srgbClr val="000000"/>
                </a:solidFill>
                <a:latin typeface="RRGRNG+Cambria Math"/>
                <a:cs typeface="RRGRNG+Cambria Math"/>
              </a:rPr>
              <a:t>ꢀ,2</a:t>
            </a:r>
            <a:r>
              <a:rPr sz="1500" spc="108" baseline="-2057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−훼</a:t>
            </a:r>
            <a:r>
              <a:rPr sz="1400" spc="4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± </a:t>
            </a:r>
            <a:r>
              <a:rPr sz="1400" spc="38">
                <a:solidFill>
                  <a:srgbClr val="000000"/>
                </a:solidFill>
                <a:latin typeface="RRGRNG+Cambria Math"/>
                <a:cs typeface="RRGRNG+Cambria Math"/>
              </a:rPr>
              <a:t>√훼</a:t>
            </a:r>
            <a:r>
              <a:rPr sz="1500" baseline="30000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  <a:r>
              <a:rPr sz="1500" spc="38" baseline="30000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 </a:t>
            </a:r>
            <a:r>
              <a:rPr sz="1400" spc="-56">
                <a:solidFill>
                  <a:srgbClr val="000000"/>
                </a:solidFill>
                <a:latin typeface="RRGRNG+Cambria Math"/>
                <a:cs typeface="RRGRNG+Cambria Math"/>
              </a:rPr>
              <a:t>휔</a:t>
            </a:r>
            <a:r>
              <a:rPr sz="1500" spc="-482" baseline="-26666">
                <a:solidFill>
                  <a:srgbClr val="000000"/>
                </a:solidFill>
                <a:latin typeface="RRGRNG+Cambria Math"/>
                <a:cs typeface="RRGRNG+Cambria Math"/>
              </a:rPr>
              <a:t>ꢂ</a:t>
            </a:r>
            <a:r>
              <a:rPr sz="1500" baseline="37714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  <a:r>
              <a:rPr sz="1500" spc="98" baseline="3771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−8 ± 푗6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125958"/>
            <a:ext cx="76667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Hence,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467934"/>
            <a:ext cx="298462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RRGRNG+Cambria Math"/>
                <a:cs typeface="RRGRNG+Cambria Math"/>
              </a:rPr>
              <a:t>푣(푡)</a:t>
            </a:r>
            <a:r>
              <a:rPr sz="1400" spc="6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(퐴</a:t>
            </a:r>
            <a:r>
              <a:rPr sz="1400" spc="598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cos 6푡</a:t>
            </a:r>
            <a:r>
              <a:rPr sz="1400" spc="23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+ 퐴</a:t>
            </a:r>
            <a:r>
              <a:rPr sz="1400" spc="640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sin </a:t>
            </a:r>
            <a:r>
              <a:rPr sz="1400" spc="27">
                <a:solidFill>
                  <a:srgbClr val="000000"/>
                </a:solidFill>
                <a:latin typeface="RRGRNG+Cambria Math"/>
                <a:cs typeface="RRGRNG+Cambria Math"/>
              </a:rPr>
              <a:t>6푡)푒</a:t>
            </a:r>
            <a:r>
              <a:rPr sz="1500" baseline="36857">
                <a:solidFill>
                  <a:srgbClr val="000000"/>
                </a:solidFill>
                <a:latin typeface="RRGRNG+Cambria Math"/>
                <a:cs typeface="RRGRNG+Cambria Math"/>
              </a:rPr>
              <a:t>ꢁꢅꢃ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790690" y="5494766"/>
            <a:ext cx="4753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(9)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80413" y="557004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85670" y="557004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5850245"/>
            <a:ext cx="24110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obtain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퐴</a:t>
            </a:r>
            <a:r>
              <a:rPr sz="1400" spc="640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퐴</a:t>
            </a:r>
            <a:r>
              <a:rPr sz="1400" spc="328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80285" y="593605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19782" y="593605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6217529"/>
            <a:ext cx="1384084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RRGRNG+Cambria Math"/>
                <a:cs typeface="RRGRNG+Cambria Math"/>
              </a:rPr>
              <a:t>푣(푂)</a:t>
            </a:r>
            <a:r>
              <a:rPr sz="1400" spc="60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5</a:t>
            </a:r>
            <a:r>
              <a:rPr sz="1400" spc="80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 spc="-34">
                <a:solidFill>
                  <a:srgbClr val="000000"/>
                </a:solidFill>
                <a:latin typeface="RRGRNG+Cambria Math"/>
                <a:cs typeface="RRGRNG+Cambria Math"/>
              </a:rPr>
              <a:t>퐴</a:t>
            </a:r>
            <a:r>
              <a:rPr sz="1500" baseline="-20571">
                <a:solidFill>
                  <a:srgbClr val="000000"/>
                </a:solidFill>
                <a:latin typeface="RRGRNG+Cambria Math"/>
                <a:cs typeface="RRGRNG+Cambria Math"/>
              </a:rPr>
              <a:t>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688581" y="6228064"/>
            <a:ext cx="5650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(10)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6568049"/>
            <a:ext cx="718961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RRGRNG+Cambria Math"/>
                <a:cs typeface="RRGRNG+Cambria Math"/>
              </a:rPr>
              <a:t>푑푣(0)</a:t>
            </a:r>
          </a:p>
          <a:p>
            <a:pPr marL="137160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푑푡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387094" y="6568049"/>
            <a:ext cx="1249008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4">
                <a:solidFill>
                  <a:srgbClr val="000000"/>
                </a:solidFill>
                <a:latin typeface="RRGRNG+Cambria Math"/>
                <a:cs typeface="RRGRNG+Cambria Math"/>
              </a:rPr>
              <a:t>푣(0)</a:t>
            </a:r>
            <a:r>
              <a:rPr sz="1400" spc="-15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+ </a:t>
            </a:r>
            <a:r>
              <a:rPr sz="1400" spc="14">
                <a:solidFill>
                  <a:srgbClr val="000000"/>
                </a:solidFill>
                <a:latin typeface="RRGRNG+Cambria Math"/>
                <a:cs typeface="RRGRNG+Cambria Math"/>
              </a:rPr>
              <a:t>푅푖(0)</a:t>
            </a:r>
          </a:p>
          <a:p>
            <a:pPr marL="376427" marR="0">
              <a:lnSpc>
                <a:spcPts val="1645"/>
              </a:lnSpc>
              <a:spcBef>
                <a:spcPts val="3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푅퐶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762123" y="6568049"/>
            <a:ext cx="1412786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855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5 + 0</a:t>
            </a:r>
          </a:p>
          <a:p>
            <a:pPr marL="0" marR="0">
              <a:lnSpc>
                <a:spcPts val="1641"/>
              </a:lnSpc>
              <a:spcBef>
                <a:spcPts val="3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6.ꢄ5×10×10</a:t>
            </a:r>
            <a:r>
              <a:rPr sz="1500" baseline="30000">
                <a:solidFill>
                  <a:srgbClr val="000000"/>
                </a:solidFill>
                <a:latin typeface="RRGRNG+Cambria Math"/>
                <a:cs typeface="RRGRNG+Cambria Math"/>
              </a:rPr>
              <a:t>ꢁ3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41196" y="6703685"/>
            <a:ext cx="58278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417317" y="6703685"/>
            <a:ext cx="5816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964559" y="6703685"/>
            <a:ext cx="78021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−80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7156180"/>
            <a:ext cx="21877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differentiating Eq. (9),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7504252"/>
            <a:ext cx="3428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ꢆꢇ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46759" y="7543876"/>
            <a:ext cx="521072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(−8퐴</a:t>
            </a:r>
            <a:r>
              <a:rPr sz="1400" spc="60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cos 6푡</a:t>
            </a:r>
            <a:r>
              <a:rPr sz="1400" spc="3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− 8퐴</a:t>
            </a:r>
            <a:r>
              <a:rPr sz="1400" spc="63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sin 6푡</a:t>
            </a:r>
            <a:r>
              <a:rPr sz="1400" spc="3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− 6퐴</a:t>
            </a:r>
            <a:r>
              <a:rPr sz="1400" spc="600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sin 6푡</a:t>
            </a:r>
            <a:r>
              <a:rPr sz="1400" spc="23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+ 6퐴</a:t>
            </a:r>
            <a:r>
              <a:rPr sz="1400" spc="638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cos </a:t>
            </a:r>
            <a:r>
              <a:rPr sz="1400" spc="27">
                <a:solidFill>
                  <a:srgbClr val="000000"/>
                </a:solidFill>
                <a:latin typeface="RRGRNG+Cambria Math"/>
                <a:cs typeface="RRGRNG+Cambria Math"/>
              </a:rPr>
              <a:t>6푡)푒</a:t>
            </a:r>
            <a:r>
              <a:rPr sz="1500" baseline="36857">
                <a:solidFill>
                  <a:srgbClr val="000000"/>
                </a:solidFill>
                <a:latin typeface="RRGRNG+Cambria Math"/>
                <a:cs typeface="RRGRNG+Cambria Math"/>
              </a:rPr>
              <a:t>ꢁꢅꢃ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342897" y="764598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ꢀ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47214" y="764598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322954" y="764598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ꢀ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304665" y="764598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8640" y="7699325"/>
            <a:ext cx="32705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ꢆꢃ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7974701"/>
            <a:ext cx="93145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푡</a:t>
            </a:r>
            <a:r>
              <a:rPr sz="1400" spc="113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0,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8340842"/>
            <a:ext cx="1745271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−80</a:t>
            </a:r>
            <a:r>
              <a:rPr sz="1400" spc="8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 spc="-10">
                <a:solidFill>
                  <a:srgbClr val="000000"/>
                </a:solidFill>
                <a:latin typeface="RRGRNG+Cambria Math"/>
                <a:cs typeface="RRGRNG+Cambria Math"/>
              </a:rPr>
              <a:t>−8퐴</a:t>
            </a:r>
            <a:r>
              <a:rPr sz="1500" baseline="-20571">
                <a:solidFill>
                  <a:srgbClr val="000000"/>
                </a:solidFill>
                <a:latin typeface="RRGRNG+Cambria Math"/>
                <a:cs typeface="RRGRNG+Cambria Math"/>
              </a:rPr>
              <a:t>ꢀ</a:t>
            </a:r>
            <a:r>
              <a:rPr sz="1500" spc="38" baseline="-2057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+ 6퐴</a:t>
            </a:r>
            <a:r>
              <a:rPr sz="1500" baseline="-20571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670293" y="8351377"/>
            <a:ext cx="589670" cy="1201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08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(11)</a:t>
            </a:r>
          </a:p>
          <a:p>
            <a:pPr marL="0" marR="0">
              <a:lnSpc>
                <a:spcPts val="1554"/>
              </a:lnSpc>
              <a:spcBef>
                <a:spcPts val="420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(12)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8708126"/>
            <a:ext cx="477840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(10)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(11),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퐴</a:t>
            </a:r>
            <a:r>
              <a:rPr sz="1400" spc="692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5</a:t>
            </a:r>
            <a:r>
              <a:rPr sz="1400" spc="44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퐴</a:t>
            </a:r>
            <a:r>
              <a:rPr sz="1400" spc="713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−6.667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Thus,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461514" y="87939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ꢀ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332098" y="87939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RGRNG+Cambria Math"/>
                <a:cs typeface="RRGRNG+Cambria Math"/>
              </a:rPr>
              <a:t>2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9062162"/>
            <a:ext cx="3151126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3">
                <a:solidFill>
                  <a:srgbClr val="000000"/>
                </a:solidFill>
                <a:latin typeface="RRGRNG+Cambria Math"/>
                <a:cs typeface="RRGRNG+Cambria Math"/>
              </a:rPr>
              <a:t>푣(푡)</a:t>
            </a:r>
            <a:r>
              <a:rPr sz="1400" spc="61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(5</a:t>
            </a:r>
            <a:r>
              <a:rPr sz="1400" spc="-10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cos</a:t>
            </a:r>
            <a:r>
              <a:rPr sz="1400" spc="-12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6푡</a:t>
            </a:r>
            <a:r>
              <a:rPr sz="1400" spc="23">
                <a:solidFill>
                  <a:srgbClr val="000000"/>
                </a:solidFill>
                <a:latin typeface="RRGRNG+Cambria Math"/>
                <a:cs typeface="RRGRNG+Cambria Math"/>
              </a:rPr>
              <a:t> </a:t>
            </a:r>
            <a:r>
              <a:rPr sz="1400">
                <a:solidFill>
                  <a:srgbClr val="000000"/>
                </a:solidFill>
                <a:latin typeface="RRGRNG+Cambria Math"/>
                <a:cs typeface="RRGRNG+Cambria Math"/>
              </a:rPr>
              <a:t>− 6.667 sin </a:t>
            </a:r>
            <a:r>
              <a:rPr sz="1400" spc="27">
                <a:solidFill>
                  <a:srgbClr val="000000"/>
                </a:solidFill>
                <a:latin typeface="RRGRNG+Cambria Math"/>
                <a:cs typeface="RRGRNG+Cambria Math"/>
              </a:rPr>
              <a:t>6푡)푒</a:t>
            </a:r>
            <a:r>
              <a:rPr sz="1500" baseline="36856">
                <a:solidFill>
                  <a:srgbClr val="000000"/>
                </a:solidFill>
                <a:latin typeface="RRGRNG+Cambria Math"/>
                <a:cs typeface="RRGRNG+Cambria Math"/>
              </a:rPr>
              <a:t>ꢁꢅꢃ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1019" y="9444167"/>
            <a:ext cx="6672097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increasing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 spc="43">
                <a:solidFill>
                  <a:srgbClr val="000000"/>
                </a:solidFill>
                <a:latin typeface="RRGRNG+Cambria Math"/>
                <a:cs typeface="RRGRNG+Cambria Math"/>
              </a:rPr>
              <a:t>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degree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damping decreases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responses differ.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 the three cases.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711575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706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2019-10-29T09:52:00Z</dcterms:modified>
</cp:coreProperties>
</file>